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0" r:id="rId2"/>
    <p:sldId id="444" r:id="rId3"/>
    <p:sldId id="445" r:id="rId4"/>
    <p:sldId id="446" r:id="rId5"/>
    <p:sldId id="447" r:id="rId6"/>
    <p:sldId id="448" r:id="rId7"/>
    <p:sldId id="454" r:id="rId8"/>
    <p:sldId id="455" r:id="rId9"/>
    <p:sldId id="457" r:id="rId10"/>
    <p:sldId id="456" r:id="rId11"/>
    <p:sldId id="463" r:id="rId12"/>
    <p:sldId id="458" r:id="rId13"/>
    <p:sldId id="334" r:id="rId14"/>
    <p:sldId id="460" r:id="rId15"/>
    <p:sldId id="461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0F5E"/>
    <a:srgbClr val="075988"/>
    <a:srgbClr val="99D9FF"/>
    <a:srgbClr val="10282E"/>
    <a:srgbClr val="2A697A"/>
    <a:srgbClr val="3E9BB4"/>
    <a:srgbClr val="99D9F2"/>
    <a:srgbClr val="9AD4E4"/>
    <a:srgbClr val="549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49" autoAdjust="0"/>
    <p:restoredTop sz="93979" autoAdjust="0"/>
  </p:normalViewPr>
  <p:slideViewPr>
    <p:cSldViewPr snapToGrid="0">
      <p:cViewPr varScale="1">
        <p:scale>
          <a:sx n="78" d="100"/>
          <a:sy n="78" d="100"/>
        </p:scale>
        <p:origin x="38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B797F-5733-4D64-A59A-B90470384A9E}" type="datetimeFigureOut">
              <a:rPr lang="nb-NO" smtClean="0"/>
              <a:t>07.02.2021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363B4-33E4-4604-AF9D-33528925CEE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385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E5B9A-5457-43CF-A3E5-22E6396EAB41}" type="datetimeFigureOut">
              <a:rPr lang="nb-NO" smtClean="0"/>
              <a:t>07.02.2021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BCDFC-6C89-414F-8800-17CAF96173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183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076181"/>
            <a:ext cx="9144000" cy="2387600"/>
          </a:xfrm>
        </p:spPr>
        <p:txBody>
          <a:bodyPr anchor="ctr"/>
          <a:lstStyle>
            <a:lvl1pPr algn="ctr">
              <a:lnSpc>
                <a:spcPct val="150000"/>
              </a:lnSpc>
              <a:defRPr sz="6000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46949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22868"/>
            <a:ext cx="1951182" cy="365125"/>
          </a:xfrm>
        </p:spPr>
        <p:txBody>
          <a:bodyPr/>
          <a:lstStyle>
            <a:lvl1pPr>
              <a:defRPr sz="1800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fld id="{0829446A-5ECE-4D1B-8782-CAF576F8F4FA}" type="datetime1">
              <a:rPr lang="nb-NO" smtClean="0"/>
              <a:t>07.02.2021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56709" y="6322867"/>
            <a:ext cx="3315855" cy="365125"/>
          </a:xfrm>
        </p:spPr>
        <p:txBody>
          <a:bodyPr/>
          <a:lstStyle>
            <a:lvl1pPr>
              <a:defRPr sz="1800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r>
              <a:rPr lang="zh-TW" altLang="nb-NO" dirty="0"/>
              <a:t>北歐華人基督教會 奧斯陸堂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69" y="1469241"/>
            <a:ext cx="1054643" cy="84359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 userDrawn="1"/>
        </p:nvSpPr>
        <p:spPr>
          <a:xfrm>
            <a:off x="1365337" y="2342117"/>
            <a:ext cx="975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0" cap="none" spc="0" dirty="0">
                <a:ln>
                  <a:noFill/>
                </a:ln>
                <a:solidFill>
                  <a:srgbClr val="075988"/>
                </a:solidFill>
                <a:effectLst/>
                <a:latin typeface="Arial Narrow" panose="020B0606020202030204" pitchFamily="34" charset="0"/>
              </a:rPr>
              <a:t>NCCC</a:t>
            </a:r>
            <a:r>
              <a:rPr lang="nb-NO" sz="1400" b="0" cap="none" spc="0" baseline="0" dirty="0">
                <a:ln w="0"/>
                <a:solidFill>
                  <a:srgbClr val="07598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Oslo</a:t>
            </a:r>
            <a:endParaRPr lang="nb-NO" sz="1400" b="0" cap="none" spc="0" dirty="0">
              <a:ln w="0"/>
              <a:solidFill>
                <a:srgbClr val="07598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532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1B00-D9A1-46A7-8A34-A93DC9016F5D}" type="datetime1">
              <a:rPr lang="nb-NO" smtClean="0"/>
              <a:t>07.02.2021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022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b="1" spc="300"/>
            </a:lvl1pPr>
            <a:lvl2pPr marL="457200" indent="0">
              <a:lnSpc>
                <a:spcPct val="150000"/>
              </a:lnSpc>
              <a:buNone/>
              <a:defRPr b="1" spc="300"/>
            </a:lvl2pPr>
            <a:lvl3pPr marL="914400" indent="0">
              <a:lnSpc>
                <a:spcPct val="150000"/>
              </a:lnSpc>
              <a:buNone/>
              <a:defRPr b="1" spc="300"/>
            </a:lvl3pPr>
            <a:lvl4pPr marL="1371600" indent="0">
              <a:lnSpc>
                <a:spcPct val="150000"/>
              </a:lnSpc>
              <a:buNone/>
              <a:defRPr b="1" spc="300"/>
            </a:lvl4pPr>
            <a:lvl5pPr marL="1828800" indent="0">
              <a:lnSpc>
                <a:spcPct val="150000"/>
              </a:lnSpc>
              <a:buNone/>
              <a:defRPr b="1" spc="300"/>
            </a:lvl5pPr>
          </a:lstStyle>
          <a:p>
            <a:pPr lvl="0"/>
            <a:r>
              <a:rPr lang="zh-CN" altLang="nb-NO" dirty="0"/>
              <a:t>中文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lnSpc>
                <a:spcPts val="3600"/>
              </a:lnSpc>
              <a:buNone/>
              <a:defRPr b="1" spc="300" baseline="0"/>
            </a:lvl1pPr>
            <a:lvl2pPr marL="457200" indent="0">
              <a:lnSpc>
                <a:spcPts val="3600"/>
              </a:lnSpc>
              <a:buNone/>
              <a:defRPr b="1" spc="300"/>
            </a:lvl2pPr>
            <a:lvl3pPr marL="914400" indent="0">
              <a:lnSpc>
                <a:spcPts val="3600"/>
              </a:lnSpc>
              <a:buNone/>
              <a:defRPr b="1" spc="300"/>
            </a:lvl3pPr>
            <a:lvl4pPr marL="1371600" indent="0">
              <a:lnSpc>
                <a:spcPts val="3600"/>
              </a:lnSpc>
              <a:buNone/>
              <a:defRPr b="1" spc="300"/>
            </a:lvl4pPr>
            <a:lvl5pPr marL="1828800" indent="0">
              <a:lnSpc>
                <a:spcPts val="3600"/>
              </a:lnSpc>
              <a:buNone/>
              <a:defRPr b="1" spc="300"/>
            </a:lvl5pPr>
          </a:lstStyle>
          <a:p>
            <a:pPr lvl="0"/>
            <a:r>
              <a:rPr lang="en-US" dirty="0"/>
              <a:t>English</a:t>
            </a:r>
            <a:r>
              <a:rPr lang="nb-NO" dirty="0"/>
              <a:t> / Norsk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3B56-97B4-4512-B224-631D5EC0E661}" type="datetime1">
              <a:rPr lang="nb-NO" smtClean="0"/>
              <a:t>07.02.2021</a:t>
            </a:fld>
            <a:endParaRPr lang="nb-N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2184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nb-NO" dirty="0"/>
              <a:t>题目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4000" b="1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nb-NO" dirty="0"/>
              <a:t>中文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4000" b="1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57200" indent="0">
              <a:lnSpc>
                <a:spcPct val="150000"/>
              </a:lnSpc>
              <a:buNone/>
              <a:defRPr sz="3600" b="1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914400" indent="0">
              <a:lnSpc>
                <a:spcPct val="150000"/>
              </a:lnSpc>
              <a:buNone/>
              <a:defRPr b="1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371600" indent="0">
              <a:lnSpc>
                <a:spcPct val="150000"/>
              </a:lnSpc>
              <a:buNone/>
              <a:defRPr b="1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1828800" indent="0">
              <a:lnSpc>
                <a:spcPct val="150000"/>
              </a:lnSpc>
              <a:buNone/>
              <a:defRPr b="1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CN" altLang="nb-NO" dirty="0"/>
              <a:t>中文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4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English / Norsk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indent="0">
              <a:lnSpc>
                <a:spcPts val="3600"/>
              </a:lnSpc>
              <a:buNone/>
              <a:defRPr sz="4000" b="1" spc="300">
                <a:latin typeface="+mn-lt"/>
              </a:defRPr>
            </a:lvl1pPr>
            <a:lvl3pPr marL="914400" indent="0">
              <a:lnSpc>
                <a:spcPts val="3600"/>
              </a:lnSpc>
              <a:buNone/>
              <a:defRPr sz="3600" b="1" spc="300">
                <a:latin typeface="+mn-lt"/>
              </a:defRPr>
            </a:lvl3pPr>
            <a:lvl4pPr marL="1371600" indent="0">
              <a:lnSpc>
                <a:spcPts val="3600"/>
              </a:lnSpc>
              <a:buNone/>
              <a:defRPr b="1" spc="300">
                <a:latin typeface="+mn-lt"/>
              </a:defRPr>
            </a:lvl4pPr>
            <a:lvl5pPr marL="1828800" indent="0">
              <a:lnSpc>
                <a:spcPts val="3600"/>
              </a:lnSpc>
              <a:buNone/>
              <a:defRPr b="1" spc="300">
                <a:latin typeface="+mn-lt"/>
              </a:defRPr>
            </a:lvl5pPr>
          </a:lstStyle>
          <a:p>
            <a:pPr lvl="0"/>
            <a:r>
              <a:rPr lang="nb-NO" dirty="0"/>
              <a:t>English/Norsk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3B56-97B4-4512-B224-631D5EC0E661}" type="datetime1">
              <a:rPr lang="nb-NO" smtClean="0"/>
              <a:t>07.02.2021</a:t>
            </a:fld>
            <a:endParaRPr lang="nb-NO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060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zh-CN" altLang="nb-NO" dirty="0"/>
              <a:t>题目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8E15-9576-4C05-B60A-F09A2BD9B033}" type="datetime1">
              <a:rPr lang="nb-NO" smtClean="0"/>
              <a:t>07.02.2021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4814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nb-NO" dirty="0"/>
              <a:t>题目 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8E15-9576-4C05-B60A-F09A2BD9B033}" type="datetime1">
              <a:rPr lang="nb-NO" smtClean="0"/>
              <a:t>07.02.2021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363" y="365126"/>
            <a:ext cx="1402195" cy="139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94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6E1E-910E-48B5-9E72-8C3CB49EF1AC}" type="datetime1">
              <a:rPr lang="nb-NO" smtClean="0"/>
              <a:t>07.02.2021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4566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60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nb-NO" dirty="0"/>
              <a:t>中文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lnSpc>
                <a:spcPct val="150000"/>
              </a:lnSpc>
              <a:defRPr sz="3200" spc="300"/>
            </a:lvl1pPr>
            <a:lvl2pPr>
              <a:lnSpc>
                <a:spcPct val="150000"/>
              </a:lnSpc>
              <a:defRPr sz="2800" spc="300"/>
            </a:lvl2pPr>
            <a:lvl3pPr>
              <a:lnSpc>
                <a:spcPct val="150000"/>
              </a:lnSpc>
              <a:defRPr sz="2400" spc="300"/>
            </a:lvl3pPr>
            <a:lvl4pPr>
              <a:lnSpc>
                <a:spcPct val="150000"/>
              </a:lnSpc>
              <a:defRPr sz="2000" spc="300"/>
            </a:lvl4pPr>
            <a:lvl5pPr>
              <a:lnSpc>
                <a:spcPct val="150000"/>
              </a:lnSpc>
              <a:defRPr sz="2000" spc="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4000" spc="3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CC3F-6449-4DDA-B409-FA124059E980}" type="datetime1">
              <a:rPr lang="nb-NO" smtClean="0"/>
              <a:t>07.02.2021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1675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375F-22F8-4CC9-8DDF-8C372B30C789}" type="datetime1">
              <a:rPr lang="nb-NO" smtClean="0"/>
              <a:t>07.02.2021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601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85DA-5536-43AB-A96F-E725EC5869D5}" type="datetime1">
              <a:rPr lang="nb-NO" smtClean="0"/>
              <a:t>07.02.2021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5411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E3D9-F65D-417C-BD4B-D58473637F5A}" type="datetime1">
              <a:rPr lang="nb-NO" smtClean="0"/>
              <a:t>07.02.2021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338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1756670" y="1505743"/>
            <a:ext cx="2773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nb-NO" sz="6000" b="1" dirty="0">
                <a:solidFill>
                  <a:schemeClr val="tx1"/>
                </a:solidFill>
              </a:rPr>
              <a:t>聖 餐</a:t>
            </a:r>
            <a:endParaRPr lang="nb-NO" sz="6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59267" y="3386485"/>
            <a:ext cx="47684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6000" dirty="0"/>
              <a:t>Hellig nattverd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327515" y="6282892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nb-NO" dirty="0"/>
              <a:t>北歐華人基督教會 奧斯陸堂 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206" y="6380059"/>
            <a:ext cx="213371" cy="17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38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alphaModFix amt="4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520" y="1076181"/>
            <a:ext cx="7513320" cy="2144539"/>
          </a:xfrm>
        </p:spPr>
        <p:txBody>
          <a:bodyPr anchor="ctr"/>
          <a:lstStyle>
            <a:lvl1pPr algn="ctr">
              <a:lnSpc>
                <a:spcPct val="150000"/>
              </a:lnSpc>
              <a:defRPr sz="6000" spc="30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46949"/>
            <a:ext cx="5745480" cy="16260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rgbClr val="07598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22868"/>
            <a:ext cx="1951182" cy="365125"/>
          </a:xfrm>
        </p:spPr>
        <p:txBody>
          <a:bodyPr/>
          <a:lstStyle>
            <a:lvl1pPr>
              <a:defRPr sz="1800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fld id="{0829446A-5ECE-4D1B-8782-CAF576F8F4FA}" type="datetime1">
              <a:rPr lang="nb-NO" smtClean="0"/>
              <a:t>07.02.2021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56709" y="6322867"/>
            <a:ext cx="3315855" cy="365125"/>
          </a:xfrm>
        </p:spPr>
        <p:txBody>
          <a:bodyPr/>
          <a:lstStyle>
            <a:lvl1pPr>
              <a:defRPr sz="1800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r>
              <a:rPr lang="zh-TW" altLang="nb-NO" dirty="0"/>
              <a:t>北歐華人基督教會 奧斯陸堂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6" y="2020844"/>
            <a:ext cx="5019048" cy="4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99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6E1E-910E-48B5-9E72-8C3CB49EF1AC}" type="datetime1">
              <a:rPr lang="nb-NO" smtClean="0"/>
              <a:t>07.02.2021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 userDrawn="1"/>
        </p:nvSpPr>
        <p:spPr>
          <a:xfrm>
            <a:off x="1779891" y="673259"/>
            <a:ext cx="1107996" cy="20227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nb-NO" sz="6000" b="1" dirty="0">
                <a:solidFill>
                  <a:srgbClr val="07598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標楷體" panose="02010601000101010101" pitchFamily="2" charset="-120"/>
              </a:rPr>
              <a:t>代禱</a:t>
            </a:r>
            <a:endParaRPr lang="nb-NO" sz="6000" dirty="0">
              <a:solidFill>
                <a:srgbClr val="075988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8399"/>
            <a:ext cx="4876800" cy="269557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265450" y="1449820"/>
            <a:ext cx="6205537" cy="4230688"/>
          </a:xfrm>
        </p:spPr>
        <p:txBody>
          <a:bodyPr/>
          <a:lstStyle>
            <a:lvl1pPr marL="571500" indent="-5715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1pPr>
            <a:lvl2pPr marL="1028700" indent="-5715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2pPr>
            <a:lvl3pPr marL="1371600" indent="-4572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3pPr>
            <a:lvl4pPr marL="1714500" indent="-3429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5600" y="365125"/>
            <a:ext cx="7546109" cy="1325563"/>
          </a:xfrm>
        </p:spPr>
        <p:txBody>
          <a:bodyPr>
            <a:normAutofit/>
          </a:bodyPr>
          <a:lstStyle>
            <a:lvl1pPr>
              <a:defRPr sz="4000" b="1" spc="300">
                <a:solidFill>
                  <a:srgbClr val="0759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137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6E1E-910E-48B5-9E72-8C3CB49EF1AC}" type="datetime1">
              <a:rPr lang="nb-NO" smtClean="0"/>
              <a:t>07.02.2021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 userDrawn="1"/>
        </p:nvSpPr>
        <p:spPr>
          <a:xfrm>
            <a:off x="1468995" y="673260"/>
            <a:ext cx="1107996" cy="20227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nb-NO" sz="6000" b="1" dirty="0">
                <a:solidFill>
                  <a:srgbClr val="07598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標楷體" panose="02010601000101010101" pitchFamily="2" charset="-120"/>
              </a:rPr>
              <a:t>歡迎</a:t>
            </a:r>
            <a:endParaRPr lang="nb-NO" sz="6000" dirty="0">
              <a:solidFill>
                <a:srgbClr val="075988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2" y="3083514"/>
            <a:ext cx="4017816" cy="301336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5600" y="365125"/>
            <a:ext cx="7546109" cy="1325563"/>
          </a:xfrm>
        </p:spPr>
        <p:txBody>
          <a:bodyPr>
            <a:normAutofit/>
          </a:bodyPr>
          <a:lstStyle>
            <a:lvl1pPr>
              <a:defRPr sz="4000" b="1" spc="300">
                <a:solidFill>
                  <a:srgbClr val="0759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65450" y="1449820"/>
            <a:ext cx="6205537" cy="4230688"/>
          </a:xfrm>
        </p:spPr>
        <p:txBody>
          <a:bodyPr/>
          <a:lstStyle>
            <a:lvl1pPr marL="571500" indent="-5715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1pPr>
            <a:lvl2pPr marL="1028700" indent="-5715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2pPr>
            <a:lvl3pPr marL="1371600" indent="-4572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3pPr>
            <a:lvl4pPr marL="1714500" indent="-3429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7016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6E1E-910E-48B5-9E72-8C3CB49EF1AC}" type="datetime1">
              <a:rPr lang="nb-NO" smtClean="0"/>
              <a:t>07.02.2021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 userDrawn="1"/>
        </p:nvSpPr>
        <p:spPr>
          <a:xfrm>
            <a:off x="1468995" y="673260"/>
            <a:ext cx="1107996" cy="20227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nb-NO" sz="6000" b="1" dirty="0">
                <a:solidFill>
                  <a:srgbClr val="07598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標楷體" panose="02010601000101010101" pitchFamily="2" charset="-120"/>
              </a:rPr>
              <a:t>家事</a:t>
            </a:r>
            <a:endParaRPr lang="nb-NO" sz="6000" dirty="0">
              <a:solidFill>
                <a:srgbClr val="075988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2" y="3083514"/>
            <a:ext cx="4017816" cy="301336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5600" y="365125"/>
            <a:ext cx="7546109" cy="1325563"/>
          </a:xfrm>
        </p:spPr>
        <p:txBody>
          <a:bodyPr>
            <a:normAutofit/>
          </a:bodyPr>
          <a:lstStyle>
            <a:lvl1pPr>
              <a:defRPr sz="4000" b="1" spc="300">
                <a:solidFill>
                  <a:srgbClr val="0759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65450" y="1449820"/>
            <a:ext cx="6205537" cy="4230688"/>
          </a:xfrm>
        </p:spPr>
        <p:txBody>
          <a:bodyPr/>
          <a:lstStyle>
            <a:lvl1pPr marL="571500" indent="-5715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1pPr>
            <a:lvl2pPr marL="1028700" indent="-5715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2pPr>
            <a:lvl3pPr marL="1371600" indent="-4572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3pPr>
            <a:lvl4pPr marL="1714500" indent="-3429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706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6E1E-910E-48B5-9E72-8C3CB49EF1AC}" type="datetime1">
              <a:rPr lang="nb-NO" smtClean="0"/>
              <a:t>07.02.2021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 userDrawn="1"/>
        </p:nvSpPr>
        <p:spPr>
          <a:xfrm>
            <a:off x="1468995" y="673260"/>
            <a:ext cx="1107996" cy="20227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nb-NO" sz="6000" b="1" dirty="0">
                <a:solidFill>
                  <a:srgbClr val="07598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標楷體" panose="02010601000101010101" pitchFamily="2" charset="-120"/>
              </a:rPr>
              <a:t>家事</a:t>
            </a:r>
            <a:endParaRPr lang="nb-NO" sz="6000" dirty="0">
              <a:solidFill>
                <a:srgbClr val="075988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0" y="2696024"/>
            <a:ext cx="3762238" cy="338387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5600" y="365125"/>
            <a:ext cx="7546109" cy="1325563"/>
          </a:xfrm>
        </p:spPr>
        <p:txBody>
          <a:bodyPr>
            <a:normAutofit/>
          </a:bodyPr>
          <a:lstStyle>
            <a:lvl1pPr>
              <a:defRPr sz="4000" b="1" spc="300">
                <a:solidFill>
                  <a:srgbClr val="0759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65450" y="1449820"/>
            <a:ext cx="6205537" cy="4230688"/>
          </a:xfrm>
        </p:spPr>
        <p:txBody>
          <a:bodyPr/>
          <a:lstStyle>
            <a:lvl1pPr marL="571500" indent="-5715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1pPr>
            <a:lvl2pPr marL="1028700" indent="-5715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2pPr>
            <a:lvl3pPr marL="1371600" indent="-4572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3pPr>
            <a:lvl4pPr marL="1714500" indent="-3429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9755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151775" y="1223818"/>
            <a:ext cx="4151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nb-NO" sz="6000" b="1" dirty="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生辰快樂</a:t>
            </a:r>
            <a:endParaRPr lang="nb-NO" sz="6000" b="1" dirty="0">
              <a:solidFill>
                <a:srgbClr val="07598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429327" y="3068320"/>
            <a:ext cx="3129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ndara" panose="020E0502030303020204" pitchFamily="34" charset="0"/>
              </a:rPr>
              <a:t>Gratulerer med dagen</a:t>
            </a:r>
          </a:p>
        </p:txBody>
      </p:sp>
    </p:spTree>
    <p:extLst>
      <p:ext uri="{BB962C8B-B14F-4D97-AF65-F5344CB8AC3E}">
        <p14:creationId xmlns:p14="http://schemas.microsoft.com/office/powerpoint/2010/main" val="4291435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 spc="300"/>
            </a:lvl1pPr>
            <a:lvl2pPr>
              <a:lnSpc>
                <a:spcPct val="150000"/>
              </a:lnSpc>
              <a:defRPr spc="300"/>
            </a:lvl2pPr>
            <a:lvl3pPr>
              <a:lnSpc>
                <a:spcPct val="150000"/>
              </a:lnSpc>
              <a:defRPr spc="300"/>
            </a:lvl3pPr>
            <a:lvl4pPr>
              <a:lnSpc>
                <a:spcPct val="150000"/>
              </a:lnSpc>
              <a:defRPr spc="300"/>
            </a:lvl4pPr>
            <a:lvl5pPr>
              <a:lnSpc>
                <a:spcPct val="150000"/>
              </a:lnSpc>
              <a:defRPr spc="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987D-C1A8-4AD0-9129-F7D775095B2E}" type="datetime1">
              <a:rPr lang="nb-NO" smtClean="0"/>
              <a:t>07.02.2021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321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alphaModFix amt="49000"/>
            <a:lum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33B56-97B4-4512-B224-631D5EC0E661}" type="datetime1">
              <a:rPr lang="nb-NO" smtClean="0"/>
              <a:t>07.02.2021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5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2" r:id="rId3"/>
    <p:sldLayoutId id="2147483677" r:id="rId4"/>
    <p:sldLayoutId id="2147483673" r:id="rId5"/>
    <p:sldLayoutId id="2147483679" r:id="rId6"/>
    <p:sldLayoutId id="2147483675" r:id="rId7"/>
    <p:sldLayoutId id="2147483674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78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4000" kern="1200" spc="3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600" kern="1200" spc="3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 spc="3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 spc="3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 spc="3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/>
              <a:t>北歐華人基督教會 奧斯陸堂 </a:t>
            </a:r>
            <a:endParaRPr lang="nb-NO"/>
          </a:p>
        </p:txBody>
      </p:sp>
      <p:sp>
        <p:nvSpPr>
          <p:cNvPr id="3" name="TextBox 2"/>
          <p:cNvSpPr txBox="1"/>
          <p:nvPr/>
        </p:nvSpPr>
        <p:spPr>
          <a:xfrm>
            <a:off x="4216554" y="913526"/>
            <a:ext cx="3758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TW" altLang="nb-NO" sz="6000" b="1" dirty="0">
                <a:solidFill>
                  <a:srgbClr val="075988"/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代 禱</a:t>
            </a:r>
            <a:endParaRPr lang="en-US" altLang="zh-TW" sz="6000" b="1" dirty="0">
              <a:solidFill>
                <a:srgbClr val="075988"/>
              </a:solidFill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 algn="ctr">
              <a:lnSpc>
                <a:spcPct val="80000"/>
              </a:lnSpc>
            </a:pPr>
            <a:r>
              <a:rPr lang="en-US" altLang="zh-TW" sz="4000" b="1" dirty="0">
                <a:solidFill>
                  <a:srgbClr val="075988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Intercessions</a:t>
            </a:r>
            <a:endParaRPr lang="zh-TW" altLang="nb-NO" sz="4000" b="1" dirty="0">
              <a:solidFill>
                <a:srgbClr val="075988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879" y="2661097"/>
            <a:ext cx="5806239" cy="3271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74317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441D65-3EEA-439C-AC48-2757EB6EF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/>
              <a:t>北歐華人基督教會 奧斯陸堂 </a:t>
            </a:r>
            <a:endParaRPr lang="zh-TW" altLang="nb-NO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99EDD20-2D1D-BB40-B936-FA27C1F07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0" y="365125"/>
            <a:ext cx="7546109" cy="1325563"/>
          </a:xfrm>
        </p:spPr>
        <p:txBody>
          <a:bodyPr/>
          <a:lstStyle/>
          <a:p>
            <a:r>
              <a:rPr lang="zh-CN" altLang="en-US" dirty="0"/>
              <a:t>中國新年</a:t>
            </a:r>
            <a:r>
              <a:rPr lang="en-GB" altLang="zh-CN" dirty="0"/>
              <a:t>Chinese New Year</a:t>
            </a:r>
            <a:endParaRPr lang="en-GB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B8652B6-8B7B-2546-A284-44E10472DC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01484" y="1690688"/>
            <a:ext cx="7776838" cy="4958686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/>
              <a:t>2</a:t>
            </a:r>
            <a:r>
              <a:rPr lang="zh-CN" altLang="en-US" b="1" dirty="0"/>
              <a:t>月</a:t>
            </a:r>
            <a:r>
              <a:rPr lang="en-GB" altLang="zh-CN" b="1" dirty="0"/>
              <a:t>14</a:t>
            </a:r>
            <a:r>
              <a:rPr lang="zh-CN" altLang="en-US" b="1" dirty="0"/>
              <a:t>日華語堂將與</a:t>
            </a:r>
            <a:r>
              <a:rPr lang="en-GB" altLang="zh-CN" b="1" dirty="0"/>
              <a:t>ALIVE</a:t>
            </a:r>
            <a:r>
              <a:rPr lang="zh-CN" altLang="en-US" b="1" dirty="0"/>
              <a:t>下一代事工舉行網上聯合崇拜，請邀請親朋好友參加，共度新春佳節。</a:t>
            </a:r>
            <a:endParaRPr lang="en-US" altLang="zh-CN" b="1" dirty="0"/>
          </a:p>
          <a:p>
            <a:pPr marL="0" indent="0">
              <a:buNone/>
            </a:pPr>
            <a:r>
              <a:rPr lang="en-GB" altLang="zh-CN" dirty="0"/>
              <a:t>On February 14th, will hold an online joint worship service with ALIVE. Please invite friends and relatives to participate to celebrate the Spring Festival.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198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2FF7C819-DB95-4937-8A68-E9A86AB4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/>
              <a:t>北歐華人基督教會 奧斯陸堂 </a:t>
            </a:r>
            <a:endParaRPr lang="zh-TW" altLang="nb-NO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0779712-45EC-49BB-9059-20A95FCA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63DD48A2-9577-487B-BC08-DFF0FF50E71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2758076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441D65-3EEA-439C-AC48-2757EB6EF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/>
              <a:t>北歐華人基督教會 奧斯陸堂 </a:t>
            </a:r>
            <a:endParaRPr lang="zh-TW" altLang="nb-NO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6800F83-28BA-6C48-A870-FDE34C8F11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04011" y="995408"/>
            <a:ext cx="9392195" cy="5360942"/>
          </a:xfrm>
        </p:spPr>
        <p:txBody>
          <a:bodyPr>
            <a:noAutofit/>
          </a:bodyPr>
          <a:lstStyle/>
          <a:p>
            <a:r>
              <a:rPr lang="zh-TW" altLang="en-US" sz="2400" dirty="0"/>
              <a:t>在未來五個月，透過每週四在禱告會中大約 </a:t>
            </a:r>
            <a:r>
              <a:rPr lang="en-US" sz="2400" dirty="0"/>
              <a:t>20</a:t>
            </a:r>
            <a:r>
              <a:rPr lang="zh-TW" altLang="en-US" sz="2400" dirty="0"/>
              <a:t>分鐘的分享，我們會基於舊約詩篇來探討不同類型的禱告。在探討每類型的禱告時，都會有機會深入的研讀一、兩篇相應的詩篇，並在禱告會中學習作出那一類的禱告。希望藉此能幫助弟兄姊妹建立對神更深入的認識和更坦誠的互動，從而使弟兄姊妹在面對人生各樣起跌和挑戰時，仍能與神保持親密的關係，以致能抓著神走過人生的每個高山低谷。</a:t>
            </a:r>
            <a:endParaRPr lang="en-US" altLang="zh-TW" sz="2400" dirty="0"/>
          </a:p>
          <a:p>
            <a:r>
              <a:rPr lang="zh-TW" altLang="en-US" sz="2800" dirty="0"/>
              <a:t>時間：每週四</a:t>
            </a:r>
            <a:r>
              <a:rPr lang="en-US" altLang="zh-TW" sz="2800" dirty="0"/>
              <a:t>17:30-19:00</a:t>
            </a:r>
          </a:p>
          <a:p>
            <a:r>
              <a:rPr lang="en-US" altLang="zh-TW" sz="2800" dirty="0"/>
              <a:t>Zoom </a:t>
            </a:r>
            <a:r>
              <a:rPr lang="en-GB" sz="2800" dirty="0"/>
              <a:t>Meeting ID: 624 442 359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604730-1F1E-5148-AD80-EDDC6663F4F7}"/>
              </a:ext>
            </a:extLst>
          </p:cNvPr>
          <p:cNvSpPr txBox="1"/>
          <p:nvPr/>
        </p:nvSpPr>
        <p:spPr>
          <a:xfrm>
            <a:off x="2847703" y="136525"/>
            <a:ext cx="4717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chemeClr val="accent1">
                    <a:lumMod val="50000"/>
                  </a:schemeClr>
                </a:solidFill>
              </a:rPr>
              <a:t>從詩篇學禱告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en-NO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93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ADA281C-F796-2A43-BBF6-A0E924DC1A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29173" y="821803"/>
            <a:ext cx="8100170" cy="567698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崇拜後</a:t>
            </a:r>
            <a:r>
              <a:rPr lang="en-US" altLang="zh-TW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13.00</a:t>
            </a:r>
            <a:r>
              <a:rPr lang="zh-TW" altLang="en-US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開始有長者以諾團契，歡迎大家參加。</a:t>
            </a:r>
            <a:endParaRPr lang="en-US" altLang="zh-TW" sz="4300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nb-NO" sz="35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The Elder </a:t>
            </a:r>
            <a:r>
              <a:rPr lang="nb-NO" sz="3500" dirty="0" err="1">
                <a:latin typeface="Kaiti SC Black" panose="02010600040101010101" pitchFamily="2" charset="-122"/>
                <a:ea typeface="Kaiti SC Black" panose="02010600040101010101" pitchFamily="2" charset="-122"/>
              </a:rPr>
              <a:t>Enoch</a:t>
            </a:r>
            <a:r>
              <a:rPr lang="nb-NO" sz="35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</a:t>
            </a:r>
            <a:r>
              <a:rPr lang="nb-NO" sz="3500" dirty="0" err="1">
                <a:latin typeface="Kaiti SC Black" panose="02010600040101010101" pitchFamily="2" charset="-122"/>
                <a:ea typeface="Kaiti SC Black" panose="02010600040101010101" pitchFamily="2" charset="-122"/>
              </a:rPr>
              <a:t>Fellowship</a:t>
            </a:r>
            <a:r>
              <a:rPr lang="nb-NO" sz="35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</a:t>
            </a:r>
            <a:r>
              <a:rPr lang="nb-NO" sz="3500" dirty="0" err="1">
                <a:latin typeface="Kaiti SC Black" panose="02010600040101010101" pitchFamily="2" charset="-122"/>
                <a:ea typeface="Kaiti SC Black" panose="02010600040101010101" pitchFamily="2" charset="-122"/>
              </a:rPr>
              <a:t>started</a:t>
            </a:r>
            <a:r>
              <a:rPr lang="nb-NO" sz="35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at 13.00 </a:t>
            </a:r>
            <a:r>
              <a:rPr lang="nb-NO" sz="3500" dirty="0" err="1">
                <a:latin typeface="Kaiti SC Black" panose="02010600040101010101" pitchFamily="2" charset="-122"/>
                <a:ea typeface="Kaiti SC Black" panose="02010600040101010101" pitchFamily="2" charset="-122"/>
              </a:rPr>
              <a:t>after</a:t>
            </a:r>
            <a:r>
              <a:rPr lang="nb-NO" sz="35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</a:t>
            </a:r>
            <a:r>
              <a:rPr lang="nb-NO" sz="3500" dirty="0" err="1">
                <a:latin typeface="Kaiti SC Black" panose="02010600040101010101" pitchFamily="2" charset="-122"/>
                <a:ea typeface="Kaiti SC Black" panose="02010600040101010101" pitchFamily="2" charset="-122"/>
              </a:rPr>
              <a:t>the</a:t>
            </a:r>
            <a:r>
              <a:rPr lang="nb-NO" sz="35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</a:t>
            </a:r>
            <a:r>
              <a:rPr lang="nb-NO" sz="3500" dirty="0" err="1">
                <a:latin typeface="Kaiti SC Black" panose="02010600040101010101" pitchFamily="2" charset="-122"/>
                <a:ea typeface="Kaiti SC Black" panose="02010600040101010101" pitchFamily="2" charset="-122"/>
              </a:rPr>
              <a:t>worship</a:t>
            </a:r>
            <a:r>
              <a:rPr lang="nb-NO" sz="35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, and </a:t>
            </a:r>
            <a:r>
              <a:rPr lang="nb-NO" sz="3500" dirty="0" err="1">
                <a:latin typeface="Kaiti SC Black" panose="02010600040101010101" pitchFamily="2" charset="-122"/>
                <a:ea typeface="Kaiti SC Black" panose="02010600040101010101" pitchFamily="2" charset="-122"/>
              </a:rPr>
              <a:t>everyone</a:t>
            </a:r>
            <a:r>
              <a:rPr lang="nb-NO" sz="35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is </a:t>
            </a:r>
            <a:r>
              <a:rPr lang="nb-NO" sz="3500" dirty="0" err="1">
                <a:latin typeface="Kaiti SC Black" panose="02010600040101010101" pitchFamily="2" charset="-122"/>
                <a:ea typeface="Kaiti SC Black" panose="02010600040101010101" pitchFamily="2" charset="-122"/>
              </a:rPr>
              <a:t>welcome</a:t>
            </a:r>
            <a:r>
              <a:rPr lang="nb-NO" sz="35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to </a:t>
            </a:r>
            <a:r>
              <a:rPr lang="nb-NO" sz="3500" dirty="0" err="1">
                <a:latin typeface="Kaiti SC Black" panose="02010600040101010101" pitchFamily="2" charset="-122"/>
                <a:ea typeface="Kaiti SC Black" panose="02010600040101010101" pitchFamily="2" charset="-122"/>
              </a:rPr>
              <a:t>participate</a:t>
            </a:r>
            <a:r>
              <a:rPr lang="nb-NO" sz="35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3022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441D65-3EEA-439C-AC48-2757EB6EF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/>
              <a:t>北歐華人基督教會 奧斯陸堂 </a:t>
            </a:r>
            <a:endParaRPr lang="zh-TW" altLang="nb-NO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BAC23C-AC86-4571-90F7-0ACBA2CCB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下週網上崇拜事奉同工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5E6D6-485C-4F14-B7D5-E22E2CC93F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57582" y="1411550"/>
            <a:ext cx="7189921" cy="4882656"/>
          </a:xfrm>
        </p:spPr>
        <p:txBody>
          <a:bodyPr>
            <a:normAutofit fontScale="92500"/>
          </a:bodyPr>
          <a:lstStyle/>
          <a:p>
            <a:r>
              <a:rPr lang="zh-TW" altLang="en-US" dirty="0"/>
              <a:t>主席</a:t>
            </a:r>
            <a:r>
              <a:rPr lang="zh-CN" altLang="en-US" dirty="0"/>
              <a:t>：</a:t>
            </a:r>
            <a:r>
              <a:rPr lang="en-US" altLang="zh-TW" dirty="0"/>
              <a:t>Leon</a:t>
            </a:r>
            <a:r>
              <a:rPr lang="zh-TW" altLang="en-US" dirty="0"/>
              <a:t> </a:t>
            </a:r>
            <a:r>
              <a:rPr lang="en-US" altLang="zh-TW" dirty="0"/>
              <a:t>/</a:t>
            </a:r>
            <a:r>
              <a:rPr lang="zh-TW" altLang="en-US" dirty="0"/>
              <a:t> </a:t>
            </a:r>
            <a:r>
              <a:rPr lang="en-US" altLang="zh-TW" dirty="0"/>
              <a:t>Tina</a:t>
            </a:r>
            <a:endParaRPr lang="en-GB" altLang="zh-TW" dirty="0"/>
          </a:p>
          <a:p>
            <a:r>
              <a:rPr lang="zh-TW" altLang="en-US" dirty="0"/>
              <a:t>講員</a:t>
            </a:r>
            <a:r>
              <a:rPr lang="zh-CN" altLang="en-US" dirty="0"/>
              <a:t>：</a:t>
            </a:r>
            <a:r>
              <a:rPr lang="en-US" altLang="zh-CN" dirty="0"/>
              <a:t>Enoch </a:t>
            </a:r>
            <a:r>
              <a:rPr lang="zh-CN" altLang="en-US" dirty="0"/>
              <a:t>傳道</a:t>
            </a:r>
            <a:endParaRPr lang="en-GB" altLang="zh-TW" dirty="0"/>
          </a:p>
          <a:p>
            <a:r>
              <a:rPr lang="zh-CN" altLang="en-US" dirty="0"/>
              <a:t>翻譯：宋世君姊妹</a:t>
            </a:r>
            <a:endParaRPr lang="en-US" altLang="zh-TW" dirty="0"/>
          </a:p>
          <a:p>
            <a:r>
              <a:rPr lang="en-US" altLang="zh-TW" dirty="0"/>
              <a:t>Zoom PPT</a:t>
            </a:r>
            <a:r>
              <a:rPr lang="zh-CN" altLang="en-US" dirty="0"/>
              <a:t>播放：吳爽姊妹</a:t>
            </a:r>
            <a:endParaRPr lang="en-GB" altLang="zh-TW" dirty="0"/>
          </a:p>
          <a:p>
            <a:r>
              <a:rPr lang="en-US" altLang="zh-TW" dirty="0"/>
              <a:t>Zoom </a:t>
            </a:r>
            <a:r>
              <a:rPr lang="zh-TW" altLang="en-US" dirty="0"/>
              <a:t>技術支持</a:t>
            </a:r>
            <a:r>
              <a:rPr lang="en-GB" altLang="zh-TW" dirty="0"/>
              <a:t>: </a:t>
            </a:r>
            <a:r>
              <a:rPr lang="zh-CN" altLang="en-US" dirty="0"/>
              <a:t>魏娜姊妹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569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31539" y="24714"/>
            <a:ext cx="7546109" cy="1325563"/>
          </a:xfrm>
        </p:spPr>
        <p:txBody>
          <a:bodyPr>
            <a:normAutofit/>
          </a:bodyPr>
          <a:lstStyle/>
          <a:p>
            <a:r>
              <a:rPr lang="zh-CN" altLang="en-US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下週照常進行網上崇拜</a:t>
            </a:r>
            <a:endParaRPr lang="nb-NO" sz="5400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931539" y="1286392"/>
            <a:ext cx="8260461" cy="53616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nb-NO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使用同一個鏈接或</a:t>
            </a:r>
            <a:r>
              <a:rPr lang="nb-NO" altLang="zh-TW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Meeting ID</a:t>
            </a:r>
            <a:r>
              <a:rPr lang="zh-TW" altLang="nb-NO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號碼</a:t>
            </a:r>
            <a:r>
              <a:rPr lang="nb-NO" altLang="zh-TW" b="1" dirty="0">
                <a:solidFill>
                  <a:srgbClr val="C00000"/>
                </a:solidFill>
                <a:latin typeface="Kaiti SC Black" panose="02010600040101010101" pitchFamily="2" charset="-122"/>
                <a:ea typeface="Kaiti SC Black" panose="02010600040101010101" pitchFamily="2" charset="-122"/>
                <a:sym typeface="+mn-ea"/>
              </a:rPr>
              <a:t>: 471 598 303</a:t>
            </a:r>
            <a:r>
              <a:rPr lang="zh-TW" altLang="nb-NO" b="1" dirty="0">
                <a:solidFill>
                  <a:srgbClr val="C00000"/>
                </a:solidFill>
                <a:latin typeface="Kaiti SC Black" panose="02010600040101010101" pitchFamily="2" charset="-122"/>
                <a:ea typeface="Kaiti SC Black" panose="02010600040101010101" pitchFamily="2" charset="-122"/>
                <a:sym typeface="+mn-ea"/>
              </a:rPr>
              <a:t>。</a:t>
            </a:r>
            <a:endParaRPr lang="zh-TW" altLang="nb-NO" b="1" dirty="0">
              <a:solidFill>
                <a:schemeClr val="accent1">
                  <a:lumMod val="50000"/>
                </a:schemeClr>
              </a:solidFill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TW" altLang="nb-NO" b="1" dirty="0">
                <a:solidFill>
                  <a:srgbClr val="C00000"/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禮拜天</a:t>
            </a:r>
            <a:r>
              <a:rPr lang="nb-NO" altLang="zh-TW" b="1" dirty="0">
                <a:solidFill>
                  <a:srgbClr val="C00000"/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10:30</a:t>
            </a:r>
            <a:r>
              <a:rPr lang="zh-TW" altLang="nb-NO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开始登錄，</a:t>
            </a:r>
            <a:r>
              <a:rPr lang="nb-NO" altLang="zh-TW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11:00</a:t>
            </a:r>
            <a:r>
              <a:rPr lang="zh-TW" altLang="nb-NO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开始崇拜。</a:t>
            </a:r>
            <a:r>
              <a:rPr lang="zh-TW" altLang="en-US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請</a:t>
            </a:r>
            <a:r>
              <a:rPr lang="zh-CN" altLang="en-US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提前</a:t>
            </a:r>
            <a:r>
              <a:rPr lang="zh-TW" altLang="nb-NO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登入，預備心靈，安靜等候敬拜神。</a:t>
            </a:r>
          </a:p>
          <a:p>
            <a:pPr>
              <a:lnSpc>
                <a:spcPct val="100000"/>
              </a:lnSpc>
            </a:pPr>
            <a:r>
              <a:rPr lang="zh-TW" altLang="nb-NO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技術问题，请打</a:t>
            </a:r>
            <a:r>
              <a:rPr lang="nb-NO" altLang="zh-TW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96041858</a:t>
            </a:r>
            <a:r>
              <a:rPr lang="zh-TW" altLang="nb-NO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或</a:t>
            </a:r>
            <a:r>
              <a:rPr lang="nb-NO" altLang="zh-TW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94052960</a:t>
            </a:r>
            <a:r>
              <a:rPr lang="zh-TW" altLang="nb-NO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咨询。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C9F3753-C69C-BB40-A86B-D7AACEB1FEEE}"/>
              </a:ext>
            </a:extLst>
          </p:cNvPr>
          <p:cNvSpPr txBox="1">
            <a:spLocks/>
          </p:cNvSpPr>
          <p:nvPr/>
        </p:nvSpPr>
        <p:spPr>
          <a:xfrm>
            <a:off x="446808" y="6282891"/>
            <a:ext cx="33158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nb-NO">
                <a:solidFill>
                  <a:srgbClr val="075988"/>
                </a:solidFill>
              </a:rPr>
              <a:t>北歐華人基督教會 奧斯陸堂 </a:t>
            </a:r>
            <a:endParaRPr lang="zh-TW" altLang="nb-NO" dirty="0">
              <a:solidFill>
                <a:srgbClr val="075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67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45891" y="1190207"/>
            <a:ext cx="7546109" cy="5429355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135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為神話語的供應</a:t>
            </a:r>
            <a:endParaRPr lang="en-GB" altLang="zh-CN" sz="135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135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為神的醫治看顧</a:t>
            </a:r>
            <a:r>
              <a:rPr lang="zh-CN" altLang="nb-NO" sz="1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。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b-NO" altLang="zh-C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nb-NO" altLang="zh-CN" sz="1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God’s</a:t>
            </a:r>
            <a:r>
              <a:rPr lang="nb-NO" altLang="zh-C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healing and </a:t>
            </a:r>
            <a:r>
              <a:rPr lang="nb-NO" altLang="zh-CN" sz="1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protection</a:t>
            </a:r>
            <a:r>
              <a:rPr lang="nb-NO" altLang="zh-C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nb-NO" altLang="zh-CN" sz="1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nb-NO" altLang="zh-C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nb-NO" altLang="zh-CN" sz="1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God’s</a:t>
            </a:r>
            <a:r>
              <a:rPr lang="nb-NO" altLang="zh-C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altLang="zh-CN" sz="1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nb-NO" altLang="zh-C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given </a:t>
            </a:r>
            <a:r>
              <a:rPr lang="nb-NO" altLang="zh-CN" sz="1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nb-NO" altLang="zh-C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34928" y="171497"/>
            <a:ext cx="7546109" cy="1084694"/>
          </a:xfrm>
        </p:spPr>
        <p:txBody>
          <a:bodyPr>
            <a:normAutofit/>
          </a:bodyPr>
          <a:lstStyle/>
          <a:p>
            <a:r>
              <a:rPr lang="nb-NO" altLang="zh-CN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1. </a:t>
            </a:r>
            <a:r>
              <a:rPr lang="zh-CN" altLang="nb-NO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感恩 </a:t>
            </a:r>
            <a:r>
              <a:rPr lang="nb-NO" sz="4400" dirty="0" err="1">
                <a:latin typeface="Times New Roman" panose="02020603050405020304" pitchFamily="18" charset="0"/>
                <a:ea typeface="Kaiti SC Black" panose="02010600040101010101" pitchFamily="2" charset="-122"/>
                <a:cs typeface="Times New Roman" panose="02020603050405020304" pitchFamily="18" charset="0"/>
              </a:rPr>
              <a:t>Thanksgiving</a:t>
            </a:r>
            <a:endParaRPr lang="nb-NO" sz="4400" dirty="0">
              <a:latin typeface="Times New Roman" panose="02020603050405020304" pitchFamily="18" charset="0"/>
              <a:ea typeface="Kaiti SC Black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433E637-910A-C245-8123-6F79B2537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977" y="6316223"/>
            <a:ext cx="3315855" cy="365125"/>
          </a:xfrm>
        </p:spPr>
        <p:txBody>
          <a:bodyPr/>
          <a:lstStyle/>
          <a:p>
            <a:r>
              <a:rPr lang="zh-TW" altLang="nb-NO" b="0" spc="0" dirty="0">
                <a:ln>
                  <a:noFill/>
                </a:ln>
                <a:solidFill>
                  <a:srgbClr val="075988"/>
                </a:solidFill>
                <a:effectLst/>
              </a:rPr>
              <a:t>北歐華人基督教會 奧斯陸堂 </a:t>
            </a:r>
          </a:p>
        </p:txBody>
      </p:sp>
    </p:spTree>
    <p:extLst>
      <p:ext uri="{BB962C8B-B14F-4D97-AF65-F5344CB8AC3E}">
        <p14:creationId xmlns:p14="http://schemas.microsoft.com/office/powerpoint/2010/main" val="2779766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42190" y="1367161"/>
            <a:ext cx="8649811" cy="5490839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為瑞典疫情禱告</a:t>
            </a:r>
            <a:endParaRPr lang="en-US" altLang="zh-TW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為挪威幼兒園增加的新冠病例禱告</a:t>
            </a:r>
            <a:endParaRPr lang="en-US" altLang="zh-TW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為接種新冠疫苗的長者禱告</a:t>
            </a:r>
            <a:endParaRPr lang="en-US" altLang="zh-TW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pray for the pandemic in Sweden;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pray for the increasing cases in Norwegian kindergarten; pray for the elderly who receives the COVID vaccination.</a:t>
            </a:r>
            <a:endParaRPr lang="en-GB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06186" y="143269"/>
            <a:ext cx="8727313" cy="1084694"/>
          </a:xfrm>
        </p:spPr>
        <p:txBody>
          <a:bodyPr>
            <a:normAutofit fontScale="90000"/>
          </a:bodyPr>
          <a:lstStyle/>
          <a:p>
            <a:r>
              <a:rPr lang="nb-NO" altLang="zh-CN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2. </a:t>
            </a:r>
            <a:r>
              <a:rPr lang="zh-CN" altLang="en-US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為萬民代求 </a:t>
            </a:r>
            <a:r>
              <a:rPr lang="en-GB" altLang="zh-CN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Pray for all people</a:t>
            </a:r>
            <a:endParaRPr lang="nb-NO" dirty="0">
              <a:latin typeface="Times New Roman" panose="02020603050405020304" pitchFamily="18" charset="0"/>
              <a:ea typeface="Kaiti SC Black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433E637-910A-C245-8123-6F79B2537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977" y="6316223"/>
            <a:ext cx="3315855" cy="365125"/>
          </a:xfrm>
        </p:spPr>
        <p:txBody>
          <a:bodyPr/>
          <a:lstStyle/>
          <a:p>
            <a:r>
              <a:rPr lang="zh-TW" altLang="nb-NO" b="0" spc="0" dirty="0">
                <a:ln>
                  <a:noFill/>
                </a:ln>
                <a:solidFill>
                  <a:srgbClr val="075988"/>
                </a:solidFill>
                <a:effectLst/>
              </a:rPr>
              <a:t>北歐華人基督教會 奧斯陸堂 </a:t>
            </a:r>
          </a:p>
        </p:txBody>
      </p:sp>
    </p:spTree>
    <p:extLst>
      <p:ext uri="{BB962C8B-B14F-4D97-AF65-F5344CB8AC3E}">
        <p14:creationId xmlns:p14="http://schemas.microsoft.com/office/powerpoint/2010/main" val="3149882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07129" y="1190207"/>
            <a:ext cx="8684872" cy="5236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NO" sz="160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</a:t>
            </a:r>
            <a:r>
              <a:rPr lang="zh-CN" altLang="en-US" sz="160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陳牧師及黃牧師的簽證禱告</a:t>
            </a:r>
            <a:endParaRPr lang="en-US" altLang="zh-CN" sz="160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160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為教會事工禱告</a:t>
            </a:r>
            <a:endParaRPr lang="en-US" altLang="zh-CN" sz="160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160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為有病痛、重擔、灰心、孤單的弟兄姊妹禱告</a:t>
            </a:r>
            <a:r>
              <a:rPr lang="zh-TW" altLang="en-US" sz="160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。</a:t>
            </a:r>
            <a:endParaRPr lang="en-US" altLang="zh-TW" sz="160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20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Pray for Pastor Chen and Pastor Greg’s visa application.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20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Pray for all church ministries</a:t>
            </a:r>
            <a:endParaRPr lang="en-GB" altLang="zh-TW" sz="120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altLang="zh-CN" sz="120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Pray for the sick, burdened, stressed, and lonely.</a:t>
            </a:r>
            <a:endParaRPr lang="en-GB" sz="12000" b="1" dirty="0"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NO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nb-NO" altLang="zh-CN" sz="1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4125" y="105513"/>
            <a:ext cx="5960963" cy="1084694"/>
          </a:xfrm>
        </p:spPr>
        <p:txBody>
          <a:bodyPr>
            <a:normAutofit fontScale="90000"/>
          </a:bodyPr>
          <a:lstStyle/>
          <a:p>
            <a:r>
              <a:rPr lang="en-US" altLang="zh-TW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3</a:t>
            </a:r>
            <a:r>
              <a:rPr lang="nb-NO" altLang="zh-CN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. </a:t>
            </a:r>
            <a:r>
              <a:rPr lang="zh-CN" altLang="en-US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為神的家代求 </a:t>
            </a:r>
            <a:br>
              <a:rPr lang="en-US" altLang="zh-CN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</a:br>
            <a:r>
              <a:rPr lang="en-GB" altLang="zh-CN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Pray for God's family</a:t>
            </a:r>
            <a:endParaRPr lang="nb-NO" dirty="0">
              <a:latin typeface="Times New Roman" panose="02020603050405020304" pitchFamily="18" charset="0"/>
              <a:ea typeface="Kaiti SC Black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433E637-910A-C245-8123-6F79B2537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977" y="6316223"/>
            <a:ext cx="3315855" cy="365125"/>
          </a:xfrm>
        </p:spPr>
        <p:txBody>
          <a:bodyPr/>
          <a:lstStyle/>
          <a:p>
            <a:r>
              <a:rPr lang="zh-TW" altLang="nb-NO" b="0" spc="0" dirty="0">
                <a:ln>
                  <a:noFill/>
                </a:ln>
                <a:solidFill>
                  <a:srgbClr val="075988"/>
                </a:solidFill>
                <a:effectLst/>
              </a:rPr>
              <a:t>北歐華人基督教會 奧斯陸堂 </a:t>
            </a:r>
          </a:p>
        </p:txBody>
      </p:sp>
    </p:spTree>
    <p:extLst>
      <p:ext uri="{BB962C8B-B14F-4D97-AF65-F5344CB8AC3E}">
        <p14:creationId xmlns:p14="http://schemas.microsoft.com/office/powerpoint/2010/main" val="1684303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C36778-C6FB-47AA-A9D3-3FE70053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/>
              <a:t>北歐華人基督教會 奧斯陸堂 </a:t>
            </a:r>
            <a:endParaRPr lang="zh-TW" alt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D9189-2C5C-49DF-B34D-CBE3276D4C6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zh-CN" altLang="en-US" b="1" dirty="0"/>
              <a:t>為您心中的需要和負擔禱告。</a:t>
            </a:r>
            <a:r>
              <a:rPr lang="en-GB" altLang="zh-CN" dirty="0"/>
              <a:t>Pray for the needs and burdens in your heart.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5CB8EE-1681-4E77-8251-41A84599D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大家同心禱告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780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7127" y="0"/>
            <a:ext cx="8391648" cy="4467828"/>
          </a:xfrm>
        </p:spPr>
        <p:txBody>
          <a:bodyPr>
            <a:normAutofit/>
          </a:bodyPr>
          <a:lstStyle/>
          <a:p>
            <a:r>
              <a:rPr lang="en-US" altLang="zh-TW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4.</a:t>
            </a:r>
            <a:r>
              <a:rPr lang="zh-TW" altLang="en-US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</a:t>
            </a:r>
            <a:r>
              <a:rPr lang="ja-JP" altLang="en-US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為神的供應和主日奉獻</a:t>
            </a:r>
            <a:br>
              <a:rPr lang="en-US" altLang="ja-JP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</a:br>
            <a:r>
              <a:rPr lang="en-US" altLang="ja-JP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Pray for the daily needs of families and of the church.</a:t>
            </a:r>
            <a:endParaRPr lang="nb-NO" dirty="0">
              <a:latin typeface="Times New Roman" panose="02020603050405020304" pitchFamily="18" charset="0"/>
              <a:ea typeface="Kaiti SC Black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433E637-910A-C245-8123-6F79B2537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977" y="6316223"/>
            <a:ext cx="3315855" cy="365125"/>
          </a:xfrm>
        </p:spPr>
        <p:txBody>
          <a:bodyPr/>
          <a:lstStyle/>
          <a:p>
            <a:r>
              <a:rPr lang="zh-TW" altLang="nb-NO" b="0" spc="0" dirty="0">
                <a:ln>
                  <a:noFill/>
                </a:ln>
                <a:solidFill>
                  <a:srgbClr val="075988"/>
                </a:solidFill>
                <a:effectLst/>
              </a:rPr>
              <a:t>北歐華人基督教會 奧斯陸堂 </a:t>
            </a:r>
          </a:p>
        </p:txBody>
      </p:sp>
    </p:spTree>
    <p:extLst>
      <p:ext uri="{BB962C8B-B14F-4D97-AF65-F5344CB8AC3E}">
        <p14:creationId xmlns:p14="http://schemas.microsoft.com/office/powerpoint/2010/main" val="1537411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286" y="1499430"/>
            <a:ext cx="6534990" cy="1676255"/>
          </a:xfrm>
        </p:spPr>
        <p:txBody>
          <a:bodyPr>
            <a:normAutofit/>
          </a:bodyPr>
          <a:lstStyle/>
          <a:p>
            <a:r>
              <a:rPr lang="zh-TW" altLang="nb-NO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歡迎及家事分享</a:t>
            </a:r>
            <a:endParaRPr lang="nb-NO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9255" y="3326861"/>
            <a:ext cx="4985050" cy="16260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b-N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b-N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announcement</a:t>
            </a:r>
            <a: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53853" y="6266796"/>
            <a:ext cx="3315855" cy="365125"/>
          </a:xfrm>
        </p:spPr>
        <p:txBody>
          <a:bodyPr/>
          <a:lstStyle/>
          <a:p>
            <a:r>
              <a:rPr lang="zh-TW" altLang="nb-NO" b="0" spc="0" dirty="0">
                <a:ln>
                  <a:noFill/>
                </a:ln>
                <a:solidFill>
                  <a:srgbClr val="075988"/>
                </a:solidFill>
                <a:effectLst/>
              </a:rPr>
              <a:t>北歐華人基督教會 奧斯陸堂 </a:t>
            </a:r>
          </a:p>
        </p:txBody>
      </p:sp>
    </p:spTree>
    <p:extLst>
      <p:ext uri="{BB962C8B-B14F-4D97-AF65-F5344CB8AC3E}">
        <p14:creationId xmlns:p14="http://schemas.microsoft.com/office/powerpoint/2010/main" val="325559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81513" y="432220"/>
            <a:ext cx="7795490" cy="151769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zh-CN" altLang="nb-NO" sz="60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歡迎新老朋友  </a:t>
            </a:r>
            <a:br>
              <a:rPr lang="en-US" altLang="zh-CN" dirty="0"/>
            </a:br>
            <a:r>
              <a:rPr 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029173" y="2109949"/>
            <a:ext cx="8100170" cy="43888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歡迎新老朋友和弟兄姊妹們參加線上崇拜</a:t>
            </a:r>
            <a:r>
              <a:rPr lang="en-GB" altLang="zh-TW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.</a:t>
            </a:r>
            <a:endParaRPr lang="en-US" altLang="zh-TW" sz="3600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nb-NO" sz="3500" dirty="0" err="1">
                <a:latin typeface="Kaiti SC Black" panose="02010600040101010101" pitchFamily="2" charset="-122"/>
                <a:ea typeface="Kaiti SC Black" panose="02010600040101010101" pitchFamily="2" charset="-122"/>
              </a:rPr>
              <a:t>Welcome</a:t>
            </a:r>
            <a:r>
              <a:rPr lang="nb-NO" sz="35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</a:t>
            </a:r>
            <a:r>
              <a:rPr lang="nb-NO" sz="3500" dirty="0" err="1">
                <a:latin typeface="Kaiti SC Black" panose="02010600040101010101" pitchFamily="2" charset="-122"/>
                <a:ea typeface="Kaiti SC Black" panose="02010600040101010101" pitchFamily="2" charset="-122"/>
              </a:rPr>
              <a:t>new</a:t>
            </a:r>
            <a:r>
              <a:rPr lang="nb-NO" sz="35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and old </a:t>
            </a:r>
            <a:r>
              <a:rPr lang="nb-NO" sz="3500" dirty="0" err="1">
                <a:latin typeface="Kaiti SC Black" panose="02010600040101010101" pitchFamily="2" charset="-122"/>
                <a:ea typeface="Kaiti SC Black" panose="02010600040101010101" pitchFamily="2" charset="-122"/>
              </a:rPr>
              <a:t>friends</a:t>
            </a:r>
            <a:r>
              <a:rPr lang="nb-NO" sz="35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and </a:t>
            </a:r>
            <a:r>
              <a:rPr lang="nb-NO" sz="3500" dirty="0" err="1">
                <a:latin typeface="Kaiti SC Black" panose="02010600040101010101" pitchFamily="2" charset="-122"/>
                <a:ea typeface="Kaiti SC Black" panose="02010600040101010101" pitchFamily="2" charset="-122"/>
              </a:rPr>
              <a:t>brothers</a:t>
            </a:r>
            <a:r>
              <a:rPr lang="nb-NO" sz="35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and </a:t>
            </a:r>
            <a:r>
              <a:rPr lang="nb-NO" sz="3500" dirty="0" err="1">
                <a:latin typeface="Kaiti SC Black" panose="02010600040101010101" pitchFamily="2" charset="-122"/>
                <a:ea typeface="Kaiti SC Black" panose="02010600040101010101" pitchFamily="2" charset="-122"/>
              </a:rPr>
              <a:t>sisters</a:t>
            </a:r>
            <a:r>
              <a:rPr lang="nb-NO" sz="35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to </a:t>
            </a:r>
            <a:r>
              <a:rPr lang="nb-NO" sz="3500" dirty="0" err="1">
                <a:latin typeface="Kaiti SC Black" panose="02010600040101010101" pitchFamily="2" charset="-122"/>
                <a:ea typeface="Kaiti SC Black" panose="02010600040101010101" pitchFamily="2" charset="-122"/>
              </a:rPr>
              <a:t>participate</a:t>
            </a:r>
            <a:r>
              <a:rPr lang="nb-NO" sz="35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in online </a:t>
            </a:r>
            <a:r>
              <a:rPr lang="nb-NO" sz="3500" dirty="0" err="1">
                <a:latin typeface="Kaiti SC Black" panose="02010600040101010101" pitchFamily="2" charset="-122"/>
                <a:ea typeface="Kaiti SC Black" panose="02010600040101010101" pitchFamily="2" charset="-122"/>
              </a:rPr>
              <a:t>worship</a:t>
            </a:r>
            <a:r>
              <a:rPr lang="nb-NO" sz="35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service. 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4DD891F-C5A9-224D-9565-2B52AC50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977" y="6316223"/>
            <a:ext cx="3315855" cy="365125"/>
          </a:xfrm>
        </p:spPr>
        <p:txBody>
          <a:bodyPr/>
          <a:lstStyle/>
          <a:p>
            <a:r>
              <a:rPr lang="zh-TW" altLang="nb-NO" b="0" spc="0" dirty="0">
                <a:ln>
                  <a:noFill/>
                </a:ln>
                <a:solidFill>
                  <a:srgbClr val="075988"/>
                </a:solidFill>
                <a:effectLst/>
              </a:rPr>
              <a:t>北歐華人基督教會 奧斯陸堂 </a:t>
            </a:r>
          </a:p>
        </p:txBody>
      </p:sp>
    </p:spTree>
    <p:extLst>
      <p:ext uri="{BB962C8B-B14F-4D97-AF65-F5344CB8AC3E}">
        <p14:creationId xmlns:p14="http://schemas.microsoft.com/office/powerpoint/2010/main" val="1875469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441D65-3EEA-439C-AC48-2757EB6EF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/>
              <a:t>北歐華人基督教會 奧斯陸堂 </a:t>
            </a:r>
            <a:endParaRPr lang="zh-TW" altLang="nb-NO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F433E87-96F9-E74A-A18F-15889532B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345" y="501650"/>
            <a:ext cx="6622869" cy="1325563"/>
          </a:xfrm>
        </p:spPr>
        <p:txBody>
          <a:bodyPr/>
          <a:lstStyle/>
          <a:p>
            <a:r>
              <a:rPr lang="en-US" altLang="zh-TW" dirty="0"/>
              <a:t>2021</a:t>
            </a:r>
            <a:r>
              <a:rPr lang="zh-TW" altLang="en-US" dirty="0"/>
              <a:t>年初會友大會</a:t>
            </a:r>
            <a:br>
              <a:rPr lang="en-US" altLang="zh-TW" dirty="0"/>
            </a:br>
            <a:r>
              <a:rPr lang="en-US" altLang="zh-TW" sz="3200" dirty="0"/>
              <a:t>Church member meeting</a:t>
            </a:r>
            <a:endParaRPr lang="en-NO" sz="32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6800F83-28BA-6C48-A870-FDE34C8F11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80345" y="2050710"/>
            <a:ext cx="7546109" cy="4305640"/>
          </a:xfrm>
        </p:spPr>
        <p:txBody>
          <a:bodyPr>
            <a:normAutofit fontScale="77500" lnSpcReduction="20000"/>
          </a:bodyPr>
          <a:lstStyle/>
          <a:p>
            <a:r>
              <a:rPr lang="en-NO" b="1" dirty="0"/>
              <a:t>教會定於</a:t>
            </a:r>
            <a:r>
              <a:rPr lang="en-US" altLang="zh-TW" b="1" dirty="0"/>
              <a:t>2</a:t>
            </a:r>
            <a:r>
              <a:rPr lang="zh-TW" altLang="en-US" b="1" dirty="0"/>
              <a:t>月</a:t>
            </a:r>
            <a:r>
              <a:rPr lang="en-US" altLang="zh-TW" b="1" dirty="0"/>
              <a:t>28</a:t>
            </a:r>
            <a:r>
              <a:rPr lang="zh-TW" altLang="en-US" b="1" dirty="0"/>
              <a:t>日主日崇拜後舉行年初會友大會，形式待定，請預留時間參加。</a:t>
            </a:r>
            <a:endParaRPr lang="en-US" altLang="zh-TW" b="1" dirty="0"/>
          </a:p>
          <a:p>
            <a:r>
              <a:rPr lang="en-US" altLang="zh-TW" sz="3400" dirty="0" err="1"/>
              <a:t>Churhc</a:t>
            </a:r>
            <a:r>
              <a:rPr lang="en-US" altLang="zh-TW" sz="3400" dirty="0"/>
              <a:t> member meeting will be held on 28</a:t>
            </a:r>
            <a:r>
              <a:rPr lang="en-US" altLang="zh-TW" sz="3400" baseline="30000" dirty="0"/>
              <a:t>th</a:t>
            </a:r>
            <a:r>
              <a:rPr lang="en-US" altLang="zh-TW" sz="3400" dirty="0"/>
              <a:t> Feb after the Sunday service, please note the date for participation. </a:t>
            </a:r>
            <a:endParaRPr lang="en-NO" sz="3400" dirty="0"/>
          </a:p>
        </p:txBody>
      </p:sp>
    </p:spTree>
    <p:extLst>
      <p:ext uri="{BB962C8B-B14F-4D97-AF65-F5344CB8AC3E}">
        <p14:creationId xmlns:p14="http://schemas.microsoft.com/office/powerpoint/2010/main" val="3820069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cc Oslo PPT Template 2020" id="{0E0BB129-2361-46D1-9E5F-927E8D9E9353}" vid="{4C911098-E309-416F-BBDB-7F684B9CDD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Nccc Oslo PPT Template 2020 (update)</Template>
  <TotalTime>2268</TotalTime>
  <Words>854</Words>
  <Application>Microsoft Office PowerPoint</Application>
  <PresentationFormat>宽屏</PresentationFormat>
  <Paragraphs>63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Kaiti SC Black</vt:lpstr>
      <vt:lpstr>楷体</vt:lpstr>
      <vt:lpstr>Microsoft YaHei</vt:lpstr>
      <vt:lpstr>Arial</vt:lpstr>
      <vt:lpstr>Arial Narrow</vt:lpstr>
      <vt:lpstr>Calibri</vt:lpstr>
      <vt:lpstr>Candara</vt:lpstr>
      <vt:lpstr>Times New Roman</vt:lpstr>
      <vt:lpstr>Wingdings</vt:lpstr>
      <vt:lpstr>Office Theme</vt:lpstr>
      <vt:lpstr>PowerPoint 演示文稿</vt:lpstr>
      <vt:lpstr>1. 感恩 Thanksgiving</vt:lpstr>
      <vt:lpstr>2. 為萬民代求 Pray for all people</vt:lpstr>
      <vt:lpstr>3. 為神的家代求  Pray for God's family</vt:lpstr>
      <vt:lpstr>大家同心禱告</vt:lpstr>
      <vt:lpstr>4. 為神的供應和主日奉獻 Pray for the daily needs of families and of the church.</vt:lpstr>
      <vt:lpstr>歡迎及家事分享</vt:lpstr>
      <vt:lpstr>歡迎新老朋友   Welcome to new and old friends</vt:lpstr>
      <vt:lpstr>2021年初會友大會 Church member meeting</vt:lpstr>
      <vt:lpstr>中國新年Chinese New Year</vt:lpstr>
      <vt:lpstr>PowerPoint 演示文稿</vt:lpstr>
      <vt:lpstr>PowerPoint 演示文稿</vt:lpstr>
      <vt:lpstr>PowerPoint 演示文稿</vt:lpstr>
      <vt:lpstr>下週網上崇拜事奉同工</vt:lpstr>
      <vt:lpstr>下週照常進行網上崇拜</vt:lpstr>
    </vt:vector>
  </TitlesOfParts>
  <Company>SopraSteria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 日 崇 拜  Gudstjeneste</dc:title>
  <dc:creator>WU Dan</dc:creator>
  <cp:lastModifiedBy>Administrator</cp:lastModifiedBy>
  <cp:revision>304</cp:revision>
  <dcterms:created xsi:type="dcterms:W3CDTF">2020-05-01T09:16:09Z</dcterms:created>
  <dcterms:modified xsi:type="dcterms:W3CDTF">2021-02-07T15:38:31Z</dcterms:modified>
</cp:coreProperties>
</file>