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52" r:id="rId2"/>
    <p:sldId id="2765" r:id="rId3"/>
    <p:sldId id="2666" r:id="rId4"/>
    <p:sldId id="456" r:id="rId5"/>
    <p:sldId id="256" r:id="rId6"/>
    <p:sldId id="278" r:id="rId7"/>
    <p:sldId id="329" r:id="rId8"/>
    <p:sldId id="2673" r:id="rId9"/>
    <p:sldId id="2721" r:id="rId10"/>
    <p:sldId id="2722" r:id="rId11"/>
    <p:sldId id="2723" r:id="rId12"/>
    <p:sldId id="2766" r:id="rId13"/>
    <p:sldId id="2767" r:id="rId14"/>
    <p:sldId id="2768" r:id="rId15"/>
    <p:sldId id="2769" r:id="rId16"/>
    <p:sldId id="2770" r:id="rId17"/>
    <p:sldId id="2756" r:id="rId1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5988"/>
    <a:srgbClr val="000000"/>
    <a:srgbClr val="40685E"/>
    <a:srgbClr val="810F5E"/>
    <a:srgbClr val="99D9FF"/>
    <a:srgbClr val="10282E"/>
    <a:srgbClr val="2A697A"/>
    <a:srgbClr val="3E9BB4"/>
    <a:srgbClr val="99D9F2"/>
    <a:srgbClr val="9AD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14" autoAdjust="0"/>
    <p:restoredTop sz="93979" autoAdjust="0"/>
  </p:normalViewPr>
  <p:slideViewPr>
    <p:cSldViewPr snapToGrid="0">
      <p:cViewPr varScale="1">
        <p:scale>
          <a:sx n="78" d="100"/>
          <a:sy n="78" d="100"/>
        </p:scale>
        <p:origin x="98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8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B797F-5733-4D64-A59A-B90470384A9E}" type="datetimeFigureOut">
              <a:rPr lang="nb-NO" smtClean="0"/>
              <a:t>28.11.2021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363B4-33E4-4604-AF9D-33528925C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385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E5B9A-5457-43CF-A3E5-22E6396EAB41}" type="datetimeFigureOut">
              <a:rPr lang="nb-NO" smtClean="0"/>
              <a:t>28.11.2021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BCDFC-6C89-414F-8800-17CAF96173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183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076181"/>
            <a:ext cx="6858000" cy="2387600"/>
          </a:xfrm>
        </p:spPr>
        <p:txBody>
          <a:bodyPr anchor="ctr"/>
          <a:lstStyle>
            <a:lvl1pPr algn="ctr">
              <a:lnSpc>
                <a:spcPct val="150000"/>
              </a:lnSpc>
              <a:defRPr sz="4500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3646949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22869"/>
            <a:ext cx="1463387" cy="365125"/>
          </a:xfrm>
        </p:spPr>
        <p:txBody>
          <a:bodyPr/>
          <a:lstStyle>
            <a:lvl1pPr>
              <a:defRPr sz="1350" b="1" cap="none" spc="38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defRPr>
            </a:lvl1pPr>
          </a:lstStyle>
          <a:p>
            <a:fld id="{0829446A-5ECE-4D1B-8782-CAF576F8F4FA}" type="datetime1">
              <a:rPr lang="nb-NO" smtClean="0"/>
              <a:t>28.11.2021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2532" y="6322868"/>
            <a:ext cx="2486891" cy="365125"/>
          </a:xfrm>
        </p:spPr>
        <p:txBody>
          <a:bodyPr/>
          <a:lstStyle>
            <a:lvl1pPr>
              <a:defRPr sz="1350" b="1" cap="none" spc="38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defRPr>
            </a:lvl1pPr>
          </a:lstStyle>
          <a:p>
            <a:r>
              <a:rPr lang="zh-TW" altLang="nb-NO" dirty="0"/>
              <a:t>北歐華人基督教會 奧斯陸堂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52" y="1469242"/>
            <a:ext cx="790982" cy="84359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9" name="TextBox 8"/>
          <p:cNvSpPr txBox="1"/>
          <p:nvPr userDrawn="1"/>
        </p:nvSpPr>
        <p:spPr>
          <a:xfrm>
            <a:off x="1024003" y="2342117"/>
            <a:ext cx="7318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50" b="0" cap="none" spc="0" dirty="0">
                <a:ln>
                  <a:noFill/>
                </a:ln>
                <a:solidFill>
                  <a:srgbClr val="075988"/>
                </a:solidFill>
                <a:effectLst/>
                <a:latin typeface="Arial Narrow" panose="020B0606020202030204" pitchFamily="34" charset="0"/>
              </a:rPr>
              <a:t>NCCC</a:t>
            </a:r>
            <a:r>
              <a:rPr lang="nb-NO" sz="1050" b="0" cap="none" spc="0" baseline="0" dirty="0">
                <a:ln w="0"/>
                <a:solidFill>
                  <a:srgbClr val="07598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Narrow" panose="020B0606020202030204" pitchFamily="34" charset="0"/>
              </a:rPr>
              <a:t> Oslo</a:t>
            </a:r>
            <a:endParaRPr lang="nb-NO" sz="1050" b="0" cap="none" spc="0" dirty="0">
              <a:ln w="0"/>
              <a:solidFill>
                <a:srgbClr val="075988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53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1B00-D9A1-46A7-8A34-A93DC9016F5D}" type="datetime1">
              <a:rPr lang="nb-NO" smtClean="0"/>
              <a:t>28.11.2021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022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b="1" spc="225"/>
            </a:lvl1pPr>
            <a:lvl2pPr marL="342900" indent="0">
              <a:lnSpc>
                <a:spcPct val="150000"/>
              </a:lnSpc>
              <a:buNone/>
              <a:defRPr b="1" spc="225"/>
            </a:lvl2pPr>
            <a:lvl3pPr marL="685800" indent="0">
              <a:lnSpc>
                <a:spcPct val="150000"/>
              </a:lnSpc>
              <a:buNone/>
              <a:defRPr b="1" spc="225"/>
            </a:lvl3pPr>
            <a:lvl4pPr marL="1028700" indent="0">
              <a:lnSpc>
                <a:spcPct val="150000"/>
              </a:lnSpc>
              <a:buNone/>
              <a:defRPr b="1" spc="225"/>
            </a:lvl4pPr>
            <a:lvl5pPr marL="1371600" indent="0">
              <a:lnSpc>
                <a:spcPct val="150000"/>
              </a:lnSpc>
              <a:buNone/>
              <a:defRPr b="1" spc="225"/>
            </a:lvl5pPr>
          </a:lstStyle>
          <a:p>
            <a:pPr lvl="0"/>
            <a:r>
              <a:rPr lang="zh-CN" altLang="nb-NO" dirty="0"/>
              <a:t>中文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0" indent="0">
              <a:lnSpc>
                <a:spcPts val="2700"/>
              </a:lnSpc>
              <a:buNone/>
              <a:defRPr b="1" spc="225" baseline="0"/>
            </a:lvl1pPr>
            <a:lvl2pPr marL="342900" indent="0">
              <a:lnSpc>
                <a:spcPts val="2700"/>
              </a:lnSpc>
              <a:buNone/>
              <a:defRPr b="1" spc="225"/>
            </a:lvl2pPr>
            <a:lvl3pPr marL="685800" indent="0">
              <a:lnSpc>
                <a:spcPts val="2700"/>
              </a:lnSpc>
              <a:buNone/>
              <a:defRPr b="1" spc="225"/>
            </a:lvl3pPr>
            <a:lvl4pPr marL="1028700" indent="0">
              <a:lnSpc>
                <a:spcPts val="2700"/>
              </a:lnSpc>
              <a:buNone/>
              <a:defRPr b="1" spc="225"/>
            </a:lvl4pPr>
            <a:lvl5pPr marL="1371600" indent="0">
              <a:lnSpc>
                <a:spcPts val="2700"/>
              </a:lnSpc>
              <a:buNone/>
              <a:defRPr b="1" spc="225"/>
            </a:lvl5pPr>
          </a:lstStyle>
          <a:p>
            <a:pPr lvl="0"/>
            <a:r>
              <a:rPr lang="en-US" dirty="0"/>
              <a:t>English</a:t>
            </a:r>
            <a:r>
              <a:rPr lang="nb-NO" dirty="0"/>
              <a:t> / Norsk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3B56-97B4-4512-B224-631D5EC0E661}" type="datetime1">
              <a:rPr lang="nb-NO" smtClean="0"/>
              <a:t>28.11.2021</a:t>
            </a:fld>
            <a:endParaRPr lang="nb-N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2184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nb-NO" dirty="0"/>
              <a:t>题目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3000"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nb-NO" dirty="0"/>
              <a:t>中文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3000"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342900" indent="0">
              <a:lnSpc>
                <a:spcPct val="150000"/>
              </a:lnSpc>
              <a:buNone/>
              <a:defRPr sz="2700"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685800" indent="0">
              <a:lnSpc>
                <a:spcPct val="150000"/>
              </a:lnSpc>
              <a:buNone/>
              <a:defRPr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028700" indent="0">
              <a:lnSpc>
                <a:spcPct val="150000"/>
              </a:lnSpc>
              <a:buNone/>
              <a:defRPr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1371600" indent="0">
              <a:lnSpc>
                <a:spcPct val="150000"/>
              </a:lnSpc>
              <a:buNone/>
              <a:defRPr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</a:lstStyle>
          <a:p>
            <a:pPr lvl="0"/>
            <a:r>
              <a:rPr lang="zh-CN" altLang="nb-NO" dirty="0"/>
              <a:t>中文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30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English / Norsk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 marL="0" indent="0">
              <a:lnSpc>
                <a:spcPts val="2700"/>
              </a:lnSpc>
              <a:buNone/>
              <a:defRPr sz="3000" b="1" spc="225">
                <a:latin typeface="+mn-lt"/>
              </a:defRPr>
            </a:lvl1pPr>
            <a:lvl3pPr marL="685800" indent="0">
              <a:lnSpc>
                <a:spcPts val="2700"/>
              </a:lnSpc>
              <a:buNone/>
              <a:defRPr sz="2700" b="1" spc="225">
                <a:latin typeface="+mn-lt"/>
              </a:defRPr>
            </a:lvl3pPr>
            <a:lvl4pPr marL="1028700" indent="0">
              <a:lnSpc>
                <a:spcPts val="2700"/>
              </a:lnSpc>
              <a:buNone/>
              <a:defRPr b="1" spc="225">
                <a:latin typeface="+mn-lt"/>
              </a:defRPr>
            </a:lvl4pPr>
            <a:lvl5pPr marL="1371600" indent="0">
              <a:lnSpc>
                <a:spcPts val="2700"/>
              </a:lnSpc>
              <a:buNone/>
              <a:defRPr b="1" spc="225">
                <a:latin typeface="+mn-lt"/>
              </a:defRPr>
            </a:lvl5pPr>
          </a:lstStyle>
          <a:p>
            <a:pPr lvl="0"/>
            <a:r>
              <a:rPr lang="nb-NO" dirty="0"/>
              <a:t>English/Norsk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3B56-97B4-4512-B224-631D5EC0E661}" type="datetime1">
              <a:rPr lang="nb-NO" smtClean="0"/>
              <a:t>28.11.2021</a:t>
            </a:fld>
            <a:endParaRPr lang="nb-NO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060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nb-NO" dirty="0"/>
              <a:t>题目</a:t>
            </a:r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E15-9576-4C05-B60A-F09A2BD9B033}" type="datetime1">
              <a:rPr lang="nb-NO" smtClean="0"/>
              <a:t>28.11.2021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4814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nb-NO" dirty="0"/>
              <a:t>题目 </a:t>
            </a:r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E15-9576-4C05-B60A-F09A2BD9B033}" type="datetime1">
              <a:rPr lang="nb-NO" smtClean="0"/>
              <a:t>28.11.2021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273" y="365126"/>
            <a:ext cx="1051646" cy="139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294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6E1E-910E-48B5-9E72-8C3CB49EF1AC}" type="datetime1">
              <a:rPr lang="nb-NO" smtClean="0"/>
              <a:t>28.11.2021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4566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>
            <a:noAutofit/>
          </a:bodyPr>
          <a:lstStyle>
            <a:lvl1pPr>
              <a:defRPr sz="4500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nb-NO" dirty="0"/>
              <a:t>中文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lnSpc>
                <a:spcPct val="150000"/>
              </a:lnSpc>
              <a:defRPr sz="2400" spc="225"/>
            </a:lvl1pPr>
            <a:lvl2pPr>
              <a:lnSpc>
                <a:spcPct val="150000"/>
              </a:lnSpc>
              <a:defRPr sz="2100" spc="225"/>
            </a:lvl2pPr>
            <a:lvl3pPr>
              <a:lnSpc>
                <a:spcPct val="150000"/>
              </a:lnSpc>
              <a:defRPr sz="1800" spc="225"/>
            </a:lvl3pPr>
            <a:lvl4pPr>
              <a:lnSpc>
                <a:spcPct val="150000"/>
              </a:lnSpc>
              <a:defRPr sz="1500" spc="225"/>
            </a:lvl4pPr>
            <a:lvl5pPr>
              <a:lnSpc>
                <a:spcPct val="150000"/>
              </a:lnSpc>
              <a:defRPr sz="1500" spc="225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3000" spc="225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CC3F-6449-4DDA-B409-FA124059E980}" type="datetime1">
              <a:rPr lang="nb-NO" smtClean="0"/>
              <a:t>28.11.2021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1675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375F-22F8-4CC9-8DDF-8C372B30C789}" type="datetime1">
              <a:rPr lang="nb-NO" smtClean="0"/>
              <a:t>28.11.2021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601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85DA-5536-43AB-A96F-E725EC5869D5}" type="datetime1">
              <a:rPr lang="nb-NO" smtClean="0"/>
              <a:t>28.11.2021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5411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E3D9-F65D-417C-BD4B-D58473637F5A}" type="datetime1">
              <a:rPr lang="nb-NO" smtClean="0"/>
              <a:t>28.11.2021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338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1317503" y="1505743"/>
            <a:ext cx="208026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nb-NO" sz="4500" b="1" dirty="0">
                <a:solidFill>
                  <a:schemeClr val="tx1"/>
                </a:solidFill>
              </a:rPr>
              <a:t>聖 餐</a:t>
            </a:r>
            <a:endParaRPr lang="nb-NO" sz="45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569450" y="3386485"/>
            <a:ext cx="3623364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4500" dirty="0"/>
              <a:t>Hellig nattverd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995636" y="6282893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nb-NO" dirty="0"/>
              <a:t>北歐華人基督教會 奧斯陸堂 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655" y="6380060"/>
            <a:ext cx="160028" cy="17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338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390" y="1076182"/>
            <a:ext cx="5634990" cy="2144539"/>
          </a:xfrm>
        </p:spPr>
        <p:txBody>
          <a:bodyPr anchor="ctr"/>
          <a:lstStyle>
            <a:lvl1pPr algn="ctr">
              <a:lnSpc>
                <a:spcPct val="150000"/>
              </a:lnSpc>
              <a:defRPr sz="4500" spc="225">
                <a:solidFill>
                  <a:srgbClr val="07598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3646950"/>
            <a:ext cx="4309110" cy="16260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3000">
                <a:solidFill>
                  <a:srgbClr val="075988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22869"/>
            <a:ext cx="1463387" cy="365125"/>
          </a:xfrm>
        </p:spPr>
        <p:txBody>
          <a:bodyPr/>
          <a:lstStyle>
            <a:lvl1pPr>
              <a:defRPr sz="1350" b="1" cap="none" spc="38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defRPr>
            </a:lvl1pPr>
          </a:lstStyle>
          <a:p>
            <a:fld id="{0829446A-5ECE-4D1B-8782-CAF576F8F4FA}" type="datetime1">
              <a:rPr lang="nb-NO" smtClean="0"/>
              <a:t>28.11.2021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2532" y="6322868"/>
            <a:ext cx="2486891" cy="365125"/>
          </a:xfrm>
        </p:spPr>
        <p:txBody>
          <a:bodyPr/>
          <a:lstStyle>
            <a:lvl1pPr>
              <a:defRPr sz="1350" b="1" cap="none" spc="38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defRPr>
            </a:lvl1pPr>
          </a:lstStyle>
          <a:p>
            <a:r>
              <a:rPr lang="zh-TW" altLang="nb-NO" dirty="0"/>
              <a:t>北歐華人基督教會 奧斯陸堂 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497" y="2020844"/>
            <a:ext cx="3764286" cy="4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599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6E1E-910E-48B5-9E72-8C3CB49EF1AC}" type="datetime1">
              <a:rPr lang="nb-NO" smtClean="0"/>
              <a:t>28.11.2021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xtBox 7"/>
          <p:cNvSpPr txBox="1"/>
          <p:nvPr userDrawn="1"/>
        </p:nvSpPr>
        <p:spPr>
          <a:xfrm>
            <a:off x="1288752" y="673259"/>
            <a:ext cx="877163" cy="20227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nb-NO" sz="4500" b="1" dirty="0">
                <a:solidFill>
                  <a:srgbClr val="07598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標楷體" panose="02010601000101010101" pitchFamily="2" charset="-120"/>
              </a:rPr>
              <a:t>代禱</a:t>
            </a:r>
            <a:endParaRPr lang="nb-NO" sz="4500" dirty="0">
              <a:solidFill>
                <a:srgbClr val="075988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8400"/>
            <a:ext cx="3657600" cy="2695575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949088" y="1449820"/>
            <a:ext cx="4654153" cy="4230688"/>
          </a:xfrm>
        </p:spPr>
        <p:txBody>
          <a:bodyPr/>
          <a:lstStyle>
            <a:lvl1pPr marL="428625" indent="-42862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1pPr>
            <a:lvl2pPr marL="771525" indent="-42862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2pPr>
            <a:lvl3pPr marL="1028700" indent="-342900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3pPr>
            <a:lvl4pPr marL="1285875" indent="-25717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4pPr>
            <a:lvl5pPr marL="1585913" indent="-214313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24200" y="365126"/>
            <a:ext cx="5659582" cy="1325563"/>
          </a:xfrm>
        </p:spPr>
        <p:txBody>
          <a:bodyPr>
            <a:normAutofit/>
          </a:bodyPr>
          <a:lstStyle>
            <a:lvl1pPr>
              <a:defRPr sz="3000" b="1" spc="225">
                <a:solidFill>
                  <a:srgbClr val="07598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137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6E1E-910E-48B5-9E72-8C3CB49EF1AC}" type="datetime1">
              <a:rPr lang="nb-NO" smtClean="0"/>
              <a:t>28.11.2021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xtBox 7"/>
          <p:cNvSpPr txBox="1"/>
          <p:nvPr userDrawn="1"/>
        </p:nvSpPr>
        <p:spPr>
          <a:xfrm>
            <a:off x="1055581" y="673260"/>
            <a:ext cx="877163" cy="20227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nb-NO" sz="4500" b="1" dirty="0">
                <a:solidFill>
                  <a:srgbClr val="07598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標楷體" panose="02010601000101010101" pitchFamily="2" charset="-120"/>
              </a:rPr>
              <a:t>歡迎</a:t>
            </a:r>
            <a:endParaRPr lang="nb-NO" sz="4500" dirty="0">
              <a:solidFill>
                <a:srgbClr val="075988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69" y="3083514"/>
            <a:ext cx="3013362" cy="3013362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24200" y="365126"/>
            <a:ext cx="5659582" cy="1325563"/>
          </a:xfrm>
        </p:spPr>
        <p:txBody>
          <a:bodyPr>
            <a:normAutofit/>
          </a:bodyPr>
          <a:lstStyle>
            <a:lvl1pPr>
              <a:defRPr sz="3000" b="1" spc="225">
                <a:solidFill>
                  <a:srgbClr val="07598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3"/>
          </p:nvPr>
        </p:nvSpPr>
        <p:spPr>
          <a:xfrm>
            <a:off x="3949088" y="1449820"/>
            <a:ext cx="4654153" cy="4230688"/>
          </a:xfrm>
        </p:spPr>
        <p:txBody>
          <a:bodyPr/>
          <a:lstStyle>
            <a:lvl1pPr marL="428625" indent="-42862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1pPr>
            <a:lvl2pPr marL="771525" indent="-42862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2pPr>
            <a:lvl3pPr marL="1028700" indent="-342900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3pPr>
            <a:lvl4pPr marL="1285875" indent="-25717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4pPr>
            <a:lvl5pPr marL="1585913" indent="-214313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5701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6E1E-910E-48B5-9E72-8C3CB49EF1AC}" type="datetime1">
              <a:rPr lang="nb-NO" smtClean="0"/>
              <a:t>28.11.2021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xtBox 7"/>
          <p:cNvSpPr txBox="1"/>
          <p:nvPr userDrawn="1"/>
        </p:nvSpPr>
        <p:spPr>
          <a:xfrm>
            <a:off x="1055581" y="673260"/>
            <a:ext cx="877163" cy="20227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nb-NO" sz="4500" b="1" dirty="0">
                <a:solidFill>
                  <a:srgbClr val="07598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標楷體" panose="02010601000101010101" pitchFamily="2" charset="-120"/>
              </a:rPr>
              <a:t>家事</a:t>
            </a:r>
            <a:endParaRPr lang="nb-NO" sz="4500" dirty="0">
              <a:solidFill>
                <a:srgbClr val="075988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69" y="3083514"/>
            <a:ext cx="3013362" cy="3013362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24200" y="365126"/>
            <a:ext cx="5659582" cy="1325563"/>
          </a:xfrm>
        </p:spPr>
        <p:txBody>
          <a:bodyPr>
            <a:normAutofit/>
          </a:bodyPr>
          <a:lstStyle>
            <a:lvl1pPr>
              <a:defRPr sz="3000" b="1" spc="225">
                <a:solidFill>
                  <a:srgbClr val="07598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3"/>
          </p:nvPr>
        </p:nvSpPr>
        <p:spPr>
          <a:xfrm>
            <a:off x="3949088" y="1449820"/>
            <a:ext cx="4654153" cy="4230688"/>
          </a:xfrm>
        </p:spPr>
        <p:txBody>
          <a:bodyPr/>
          <a:lstStyle>
            <a:lvl1pPr marL="428625" indent="-42862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1pPr>
            <a:lvl2pPr marL="771525" indent="-42862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2pPr>
            <a:lvl3pPr marL="1028700" indent="-342900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3pPr>
            <a:lvl4pPr marL="1285875" indent="-25717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4pPr>
            <a:lvl5pPr marL="1585913" indent="-214313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706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6E1E-910E-48B5-9E72-8C3CB49EF1AC}" type="datetime1">
              <a:rPr lang="nb-NO" smtClean="0"/>
              <a:t>28.11.2021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xtBox 7"/>
          <p:cNvSpPr txBox="1"/>
          <p:nvPr userDrawn="1"/>
        </p:nvSpPr>
        <p:spPr>
          <a:xfrm>
            <a:off x="1055581" y="673260"/>
            <a:ext cx="877163" cy="20227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nb-NO" sz="4500" b="1" dirty="0">
                <a:solidFill>
                  <a:srgbClr val="07598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標楷體" panose="02010601000101010101" pitchFamily="2" charset="-120"/>
              </a:rPr>
              <a:t>家事</a:t>
            </a:r>
            <a:endParaRPr lang="nb-NO" sz="4500" dirty="0">
              <a:solidFill>
                <a:srgbClr val="075988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65" y="2696024"/>
            <a:ext cx="2821679" cy="3383872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24200" y="365126"/>
            <a:ext cx="5659582" cy="1325563"/>
          </a:xfrm>
        </p:spPr>
        <p:txBody>
          <a:bodyPr>
            <a:normAutofit/>
          </a:bodyPr>
          <a:lstStyle>
            <a:lvl1pPr>
              <a:defRPr sz="3000" b="1" spc="225">
                <a:solidFill>
                  <a:srgbClr val="07598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3"/>
          </p:nvPr>
        </p:nvSpPr>
        <p:spPr>
          <a:xfrm>
            <a:off x="3949088" y="1449820"/>
            <a:ext cx="4654153" cy="4230688"/>
          </a:xfrm>
        </p:spPr>
        <p:txBody>
          <a:bodyPr/>
          <a:lstStyle>
            <a:lvl1pPr marL="428625" indent="-42862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1pPr>
            <a:lvl2pPr marL="771525" indent="-42862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2pPr>
            <a:lvl3pPr marL="1028700" indent="-342900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3pPr>
            <a:lvl4pPr marL="1285875" indent="-25717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4pPr>
            <a:lvl5pPr marL="1585913" indent="-214313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2975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863832" y="1223818"/>
            <a:ext cx="311380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nb-NO" sz="4500" b="1" dirty="0">
                <a:solidFill>
                  <a:srgbClr val="07598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生辰快樂</a:t>
            </a:r>
            <a:endParaRPr lang="nb-NO" sz="4500" b="1" dirty="0">
              <a:solidFill>
                <a:srgbClr val="07598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071995" y="3068320"/>
            <a:ext cx="2346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ndara" panose="020E0502030303020204" pitchFamily="34" charset="0"/>
              </a:rPr>
              <a:t>Gratulerer med dagen</a:t>
            </a:r>
          </a:p>
        </p:txBody>
      </p:sp>
    </p:spTree>
    <p:extLst>
      <p:ext uri="{BB962C8B-B14F-4D97-AF65-F5344CB8AC3E}">
        <p14:creationId xmlns:p14="http://schemas.microsoft.com/office/powerpoint/2010/main" val="4291435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pc="225"/>
            </a:lvl1pPr>
            <a:lvl2pPr>
              <a:lnSpc>
                <a:spcPct val="150000"/>
              </a:lnSpc>
              <a:defRPr spc="225"/>
            </a:lvl2pPr>
            <a:lvl3pPr>
              <a:lnSpc>
                <a:spcPct val="150000"/>
              </a:lnSpc>
              <a:defRPr spc="225"/>
            </a:lvl3pPr>
            <a:lvl4pPr>
              <a:lnSpc>
                <a:spcPct val="150000"/>
              </a:lnSpc>
              <a:defRPr spc="225"/>
            </a:lvl4pPr>
            <a:lvl5pPr>
              <a:lnSpc>
                <a:spcPct val="150000"/>
              </a:lnSpc>
              <a:defRPr spc="225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987D-C1A8-4AD0-9129-F7D775095B2E}" type="datetime1">
              <a:rPr lang="nb-NO" smtClean="0"/>
              <a:t>28.11.2021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32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33B56-97B4-4512-B224-631D5EC0E661}" type="datetime1">
              <a:rPr lang="nb-NO" smtClean="0"/>
              <a:t>28.11.2021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ctangle 1"/>
          <p:cNvSpPr>
            <a:spLocks noChangeArrowheads="1"/>
          </p:cNvSpPr>
          <p:nvPr userDrawn="1"/>
        </p:nvSpPr>
        <p:spPr bwMode="auto">
          <a:xfrm>
            <a:off x="0" y="134341"/>
            <a:ext cx="65" cy="18851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9522" rIns="0" bIns="-95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nb-NO" sz="13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858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72" r:id="rId3"/>
    <p:sldLayoutId id="2147483677" r:id="rId4"/>
    <p:sldLayoutId id="2147483673" r:id="rId5"/>
    <p:sldLayoutId id="2147483679" r:id="rId6"/>
    <p:sldLayoutId id="2147483675" r:id="rId7"/>
    <p:sldLayoutId id="2147483674" r:id="rId8"/>
    <p:sldLayoutId id="2147483650" r:id="rId9"/>
    <p:sldLayoutId id="2147483651" r:id="rId10"/>
    <p:sldLayoutId id="2147483652" r:id="rId11"/>
    <p:sldLayoutId id="2147483653" r:id="rId12"/>
    <p:sldLayoutId id="2147483654" r:id="rId13"/>
    <p:sldLayoutId id="2147483678" r:id="rId14"/>
    <p:sldLayoutId id="2147483655" r:id="rId15"/>
    <p:sldLayoutId id="2147483656" r:id="rId16"/>
    <p:sldLayoutId id="2147483657" r:id="rId17"/>
    <p:sldLayoutId id="2147483658" r:id="rId18"/>
    <p:sldLayoutId id="2147483659" r:id="rId19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50000"/>
        </a:lnSpc>
        <a:spcBef>
          <a:spcPts val="750"/>
        </a:spcBef>
        <a:buFont typeface="Arial" panose="020B0604020202020204" pitchFamily="34" charset="0"/>
        <a:buChar char="•"/>
        <a:defRPr sz="3000" kern="1200" spc="225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514350" indent="-17145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Char char="•"/>
        <a:defRPr sz="2700" kern="1200" spc="225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857250" indent="-17145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Char char="•"/>
        <a:defRPr sz="2400" kern="1200" spc="225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1200150" indent="-17145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Char char="•"/>
        <a:defRPr sz="1800" kern="1200" spc="225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1543050" indent="-17145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Char char="•"/>
        <a:defRPr sz="1350" kern="1200" spc="225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72962" y="2532185"/>
            <a:ext cx="5587816" cy="299414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今天神賜下的寶貴話語感恩，也感謝神一周來的同在和看顧。</a:t>
            </a:r>
            <a:endParaRPr lang="nb-NO" altLang="zh-CN" sz="3200" b="1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01196" y="985873"/>
            <a:ext cx="5659582" cy="813521"/>
          </a:xfrm>
        </p:spPr>
        <p:txBody>
          <a:bodyPr>
            <a:normAutofit/>
          </a:bodyPr>
          <a:lstStyle/>
          <a:p>
            <a:r>
              <a:rPr lang="zh-CN" altLang="nb-NO" sz="4000" dirty="0">
                <a:latin typeface="KaiTi" panose="02010609060101010101" pitchFamily="49" charset="-122"/>
                <a:ea typeface="KaiTi" panose="02010609060101010101" pitchFamily="49" charset="-122"/>
              </a:rPr>
              <a:t>感恩</a:t>
            </a:r>
            <a:r>
              <a:rPr lang="zh-CN" altLang="nb-NO" sz="405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nb-NO" sz="3200" dirty="0" err="1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Thanksgiving</a:t>
            </a:r>
            <a:endParaRPr lang="nb-NO" sz="32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433E637-910A-C245-8123-6F79B2537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733" y="5594418"/>
            <a:ext cx="2486891" cy="273844"/>
          </a:xfrm>
        </p:spPr>
        <p:txBody>
          <a:bodyPr/>
          <a:lstStyle/>
          <a:p>
            <a:r>
              <a:rPr lang="zh-TW" altLang="nb-NO" dirty="0">
                <a:solidFill>
                  <a:srgbClr val="075988"/>
                </a:solidFill>
              </a:rPr>
              <a:t>北歐華人基督教會 奧斯陸堂 </a:t>
            </a:r>
          </a:p>
        </p:txBody>
      </p:sp>
    </p:spTree>
    <p:extLst>
      <p:ext uri="{BB962C8B-B14F-4D97-AF65-F5344CB8AC3E}">
        <p14:creationId xmlns:p14="http://schemas.microsoft.com/office/powerpoint/2010/main" val="3103300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AA0FC8-0940-194A-8F58-6AE274908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/>
              <a:t>北歐華人基督教會 奧斯陸堂 </a:t>
            </a:r>
            <a:endParaRPr lang="zh-TW" alt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0CD13-C767-3745-8F8F-DE184DE0EB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28950" y="1169376"/>
            <a:ext cx="5479041" cy="3984189"/>
          </a:xfrm>
        </p:spPr>
        <p:txBody>
          <a:bodyPr>
            <a:noAutofit/>
          </a:bodyPr>
          <a:lstStyle/>
          <a:p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建堂小組將于</a:t>
            </a:r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28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日崇拜后在</a:t>
            </a:r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ALIVE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日在三樓華語堂舉行特別分享會，請弟兄姊妹留時間參加分享討論。</a:t>
            </a:r>
            <a:endParaRPr lang="en-NO" sz="3200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823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F4930F-F899-644B-A778-1A8CD0DBA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/>
              <a:t>北歐華人基督教會 奧斯陸堂 </a:t>
            </a:r>
            <a:endParaRPr lang="zh-TW" alt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BA9BD-B054-B94E-99AD-BAAFB5FC4E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138854" y="826477"/>
            <a:ext cx="5695180" cy="4420079"/>
          </a:xfrm>
        </p:spPr>
        <p:txBody>
          <a:bodyPr>
            <a:noAutofit/>
          </a:bodyPr>
          <a:lstStyle/>
          <a:p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感謝神學組的弟兄姊妹今天一起為主作見證，鼓勵大家更多學習神的話語，在屬靈知識和見識上多而又多。有願意旁聽一次瞭解課程的，請與組長虞俊和春雨聯係。</a:t>
            </a:r>
            <a:endParaRPr lang="en-NO" sz="3200" b="1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0555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F4930F-F899-644B-A778-1A8CD0DBA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/>
              <a:t>北歐華人基督教會 奧斯陸堂 </a:t>
            </a:r>
            <a:endParaRPr lang="zh-TW" alt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BA9BD-B054-B94E-99AD-BAAFB5FC4E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28950" y="817685"/>
            <a:ext cx="5805084" cy="4428871"/>
          </a:xfrm>
        </p:spPr>
        <p:txBody>
          <a:bodyPr>
            <a:noAutofit/>
          </a:bodyPr>
          <a:lstStyle/>
          <a:p>
            <a:r>
              <a:rPr lang="nb-NO" altLang="zh-TW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r>
              <a:rPr lang="nb-NO" altLang="zh-TW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TW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日教會舉行聖誕節慶祝，並有洗禮，現有</a:t>
            </a:r>
            <a:r>
              <a:rPr lang="nb-NO" altLang="zh-TW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位弟兄姊妹預備洗禮。如有希望進一步瞭解信仰，瞭解洗禮，或有心參加洗禮的慕道朋友，請與牧者聯係。到時華語堂將與</a:t>
            </a:r>
            <a:r>
              <a:rPr lang="nb-NO" altLang="zh-TW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ALIVE</a:t>
            </a:r>
            <a:r>
              <a:rPr lang="zh-TW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將舉行聯合崇拜，並有聖誕聚餐。</a:t>
            </a:r>
            <a:endParaRPr lang="en-NO" b="1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9691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F4930F-F899-644B-A778-1A8CD0DBA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/>
              <a:t>北歐華人基督教會 奧斯陸堂 </a:t>
            </a:r>
            <a:endParaRPr lang="zh-TW" alt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BA9BD-B054-B94E-99AD-BAAFB5FC4E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138854" y="826477"/>
            <a:ext cx="5695180" cy="4420079"/>
          </a:xfrm>
        </p:spPr>
        <p:txBody>
          <a:bodyPr>
            <a:noAutofit/>
          </a:bodyPr>
          <a:lstStyle/>
          <a:p>
            <a:r>
              <a:rPr lang="zh-CN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祷告会原定</a:t>
            </a:r>
            <a:r>
              <a:rPr lang="nb-NO" altLang="zh-CN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r>
              <a:rPr lang="nb-NO" altLang="zh-CN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28</a:t>
            </a:r>
            <a:r>
              <a:rPr lang="zh-CN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日崇拜后举行特別感恩禱告會，但因不少弟兄姊妹本周无法参加，决定推迟，时间另行通知。</a:t>
            </a:r>
            <a:endParaRPr lang="en-NO" sz="3200" b="1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7326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F4930F-F899-644B-A778-1A8CD0DBA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/>
              <a:t>北歐華人基督教會 奧斯陸堂 </a:t>
            </a:r>
            <a:endParaRPr lang="zh-TW" alt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BA9BD-B054-B94E-99AD-BAAFB5FC4E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92668" y="870438"/>
            <a:ext cx="5941365" cy="4376118"/>
          </a:xfrm>
        </p:spPr>
        <p:txBody>
          <a:bodyPr>
            <a:noAutofit/>
          </a:bodyPr>
          <a:lstStyle/>
          <a:p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友情提醒大家：疫情期間要常洗手，消毒，保持距離，盡量避免握手問候，必要時要戴口罩，有感冒症狀請及時測試，並避免參加聚會。</a:t>
            </a:r>
            <a:endParaRPr lang="en-NO" sz="3200" b="1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2288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F4930F-F899-644B-A778-1A8CD0DBA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/>
              <a:t>北歐華人基督教會 奧斯陸堂 </a:t>
            </a:r>
            <a:endParaRPr lang="zh-TW" alt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BA9BD-B054-B94E-99AD-BAAFB5FC4E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28950" y="633047"/>
            <a:ext cx="5805084" cy="4613510"/>
          </a:xfrm>
        </p:spPr>
        <p:txBody>
          <a:bodyPr>
            <a:noAutofit/>
          </a:bodyPr>
          <a:lstStyle/>
          <a:p>
            <a:r>
              <a:rPr lang="zh-CN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鼓励大家参加祷告会：时间：主日早上</a:t>
            </a:r>
            <a:r>
              <a:rPr lang="nb-NO" altLang="zh-CN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10.00-10.45</a:t>
            </a:r>
            <a:r>
              <a:rPr lang="zh-CN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在教會二樓辦公室，禮拜四晚上</a:t>
            </a:r>
            <a:r>
              <a:rPr lang="nb-NO" altLang="zh-CN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nb-NO" altLang="zh-CN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00-8</a:t>
            </a:r>
            <a:r>
              <a:rPr lang="zh-CN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nb-NO" altLang="zh-CN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30</a:t>
            </a:r>
            <a:r>
              <a:rPr lang="zh-CN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在網上，</a:t>
            </a:r>
            <a:r>
              <a:rPr lang="nb-NO" altLang="zh-CN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ZOOM ID</a:t>
            </a:r>
            <a:r>
              <a:rPr lang="zh-CN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號碼</a:t>
            </a:r>
            <a:r>
              <a:rPr lang="nb-NO" altLang="zh-CN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 624 442 359</a:t>
            </a:r>
            <a:r>
              <a:rPr lang="zh-CN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。如有希望教会弟兄姊妹代祷的事项，请与海云或陈牧师联系。</a:t>
            </a:r>
            <a:endParaRPr lang="en-NO" b="1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8852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F4930F-F899-644B-A778-1A8CD0DBA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/>
              <a:t>北歐華人基督教會 奧斯陸堂 </a:t>
            </a:r>
            <a:endParaRPr lang="zh-TW" alt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BA9BD-B054-B94E-99AD-BAAFB5FC4E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28950" y="1178169"/>
            <a:ext cx="5805084" cy="4068388"/>
          </a:xfrm>
        </p:spPr>
        <p:txBody>
          <a:bodyPr>
            <a:noAutofit/>
          </a:bodyPr>
          <a:lstStyle/>
          <a:p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日禮拜天晚上</a:t>
            </a:r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點在政府大樓前的三一教堂有聖誕聚會，也有不同民族的教會參加，歡迎大家自由參加。</a:t>
            </a:r>
            <a:endParaRPr lang="en-NO" sz="3200" b="1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1085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3">
            <a:extLst>
              <a:ext uri="{FF2B5EF4-FFF2-40B4-BE49-F238E27FC236}">
                <a16:creationId xmlns:a16="http://schemas.microsoft.com/office/drawing/2014/main" id="{5A90B14B-6269-B443-BA29-E92B2D443183}"/>
              </a:ext>
            </a:extLst>
          </p:cNvPr>
          <p:cNvSpPr txBox="1">
            <a:spLocks/>
          </p:cNvSpPr>
          <p:nvPr/>
        </p:nvSpPr>
        <p:spPr>
          <a:xfrm>
            <a:off x="3464776" y="1075442"/>
            <a:ext cx="5688016" cy="3615308"/>
          </a:xfrm>
          <a:prstGeom prst="rect">
            <a:avLst/>
          </a:prstGeo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spc="3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 spc="3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spc="3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spc="3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3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主席： </a:t>
            </a:r>
            <a:r>
              <a:rPr lang="zh-CN" altLang="nb-NO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马碧君</a:t>
            </a:r>
            <a:endParaRPr lang="zh-TW" altLang="en-US" sz="2000" b="1" dirty="0">
              <a:solidFill>
                <a:srgbClr val="075988"/>
              </a:solidFill>
              <a:latin typeface="+mj-lt"/>
              <a:ea typeface="Kaiti SC Black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主席翻譯：</a:t>
            </a:r>
            <a:r>
              <a:rPr lang="zh-CN" sz="2000" b="1" dirty="0">
                <a:solidFill>
                  <a:srgbClr val="075988"/>
                </a:solidFill>
                <a:effectLst/>
                <a:latin typeface="+mj-lt"/>
                <a:ea typeface="Microsoft YaHei" panose="020B0503020204020204" pitchFamily="34" charset="-122"/>
                <a:cs typeface="Calibri" panose="020F0502020204030204" pitchFamily="34" charset="0"/>
              </a:rPr>
              <a:t>黃漢林</a:t>
            </a:r>
            <a:endParaRPr lang="zh-TW" altLang="en-US" sz="2000" b="1" dirty="0">
              <a:solidFill>
                <a:srgbClr val="075988"/>
              </a:solidFill>
              <a:latin typeface="+mj-lt"/>
              <a:ea typeface="Kaiti SC Black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講員： 陳錫大牧師</a:t>
            </a:r>
          </a:p>
          <a:p>
            <a:pPr>
              <a:lnSpc>
                <a:spcPct val="100000"/>
              </a:lnSpc>
            </a:pP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講員翻譯：</a:t>
            </a:r>
            <a:r>
              <a:rPr lang="zh-CN" altLang="nb-NO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熊伟成</a:t>
            </a:r>
            <a:endParaRPr lang="zh-TW" altLang="en-US" sz="2000" b="1" dirty="0">
              <a:solidFill>
                <a:srgbClr val="075988"/>
              </a:solidFill>
              <a:latin typeface="+mj-lt"/>
              <a:ea typeface="Kaiti SC Black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司琴：</a:t>
            </a:r>
            <a:r>
              <a:rPr lang="zh-CN" altLang="nb-NO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陈以美</a:t>
            </a:r>
            <a:endParaRPr lang="zh-TW" altLang="en-US" sz="2000" b="1" dirty="0">
              <a:solidFill>
                <a:srgbClr val="075988"/>
              </a:solidFill>
              <a:latin typeface="+mj-lt"/>
              <a:ea typeface="Kaiti SC Black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招待 司事：</a:t>
            </a:r>
            <a:r>
              <a:rPr lang="zh-CN" sz="2000" b="1" dirty="0">
                <a:solidFill>
                  <a:srgbClr val="075988"/>
                </a:solidFill>
                <a:effectLst/>
                <a:latin typeface="+mj-lt"/>
                <a:ea typeface="Microsoft YaHei" panose="020B0503020204020204" pitchFamily="34" charset="-122"/>
                <a:cs typeface="Calibri" panose="020F0502020204030204" pitchFamily="34" charset="0"/>
              </a:rPr>
              <a:t>施建</a:t>
            </a:r>
            <a:r>
              <a:rPr lang="zh-CN" altLang="nb-NO" sz="2000" b="1" dirty="0">
                <a:solidFill>
                  <a:srgbClr val="075988"/>
                </a:solidFill>
                <a:effectLst/>
                <a:latin typeface="+mj-lt"/>
                <a:ea typeface="Microsoft YaHei" panose="020B0503020204020204" pitchFamily="34" charset="-122"/>
                <a:cs typeface="Calibri" panose="020F0502020204030204" pitchFamily="34" charset="0"/>
              </a:rPr>
              <a:t>培</a:t>
            </a:r>
            <a:r>
              <a:rPr lang="nb-NO" altLang="zh-CN" sz="2000" b="1" dirty="0">
                <a:solidFill>
                  <a:srgbClr val="075988"/>
                </a:solidFill>
                <a:effectLst/>
                <a:latin typeface="+mj-lt"/>
                <a:ea typeface="Microsoft YaHei" panose="020B0503020204020204" pitchFamily="34" charset="-122"/>
                <a:cs typeface="Calibri" panose="020F0502020204030204" pitchFamily="34" charset="0"/>
              </a:rPr>
              <a:t>,</a:t>
            </a:r>
            <a:r>
              <a:rPr lang="zh-CN" sz="2000" b="1" dirty="0">
                <a:solidFill>
                  <a:srgbClr val="075988"/>
                </a:solidFill>
                <a:effectLst/>
                <a:latin typeface="+mj-lt"/>
                <a:ea typeface="Microsoft YaHei" panose="020B0503020204020204" pitchFamily="34" charset="-122"/>
                <a:cs typeface="Calibri" panose="020F0502020204030204" pitchFamily="34" charset="0"/>
              </a:rPr>
              <a:t>施建</a:t>
            </a:r>
            <a:r>
              <a:rPr lang="zh-CN" altLang="nb-NO" sz="2000" b="1" dirty="0">
                <a:solidFill>
                  <a:srgbClr val="075988"/>
                </a:solidFill>
                <a:effectLst/>
                <a:latin typeface="+mj-lt"/>
                <a:ea typeface="Microsoft YaHei" panose="020B0503020204020204" pitchFamily="34" charset="-122"/>
                <a:cs typeface="Calibri" panose="020F0502020204030204" pitchFamily="34" charset="0"/>
              </a:rPr>
              <a:t>成</a:t>
            </a:r>
            <a:endParaRPr lang="zh-TW" altLang="en-US" sz="2000" b="1" dirty="0">
              <a:solidFill>
                <a:srgbClr val="075988"/>
              </a:solidFill>
              <a:latin typeface="+mj-lt"/>
              <a:ea typeface="Kaiti SC Black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PPT</a:t>
            </a: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製作： </a:t>
            </a:r>
            <a:r>
              <a:rPr lang="zh-CN" altLang="nb-NO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马碧君</a:t>
            </a:r>
            <a:endParaRPr lang="zh-TW" altLang="en-US" sz="2000" b="1" dirty="0">
              <a:solidFill>
                <a:srgbClr val="075988"/>
              </a:solidFill>
              <a:latin typeface="+mj-lt"/>
              <a:ea typeface="Kaiti SC Black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PPT</a:t>
            </a: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播放： </a:t>
            </a:r>
            <a:r>
              <a:rPr lang="zh-CN" altLang="nb-NO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李智龙</a:t>
            </a:r>
            <a:endParaRPr lang="nb-NO" altLang="zh-TW" sz="2000" b="1" dirty="0">
              <a:solidFill>
                <a:srgbClr val="075988"/>
              </a:solidFill>
              <a:latin typeface="+mj-lt"/>
              <a:ea typeface="Kaiti SC Black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音響控制： </a:t>
            </a:r>
            <a:r>
              <a:rPr lang="zh-CN" altLang="nb-NO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胡桦</a:t>
            </a:r>
            <a:endParaRPr lang="zh-TW" altLang="en-US" sz="2000" b="1" dirty="0">
              <a:solidFill>
                <a:srgbClr val="075988"/>
              </a:solidFill>
              <a:latin typeface="+mj-lt"/>
              <a:ea typeface="Kaiti SC Black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鮮花：</a:t>
            </a:r>
            <a:r>
              <a:rPr lang="nb-NO" altLang="zh-TW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Amy</a:t>
            </a:r>
          </a:p>
          <a:p>
            <a:pPr>
              <a:lnSpc>
                <a:spcPct val="100000"/>
              </a:lnSpc>
            </a:pPr>
            <a:r>
              <a:rPr lang="zh-CN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場地清潔</a:t>
            </a:r>
            <a:r>
              <a:rPr lang="nb-NO" altLang="zh-CN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: </a:t>
            </a:r>
            <a:r>
              <a:rPr lang="zh-CN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海雲</a:t>
            </a: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、</a:t>
            </a:r>
            <a:r>
              <a:rPr lang="zh-CN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張靜</a:t>
            </a:r>
            <a:endParaRPr lang="nb-NO" altLang="zh-TW" sz="2000" b="1" dirty="0">
              <a:solidFill>
                <a:srgbClr val="075988"/>
              </a:solidFill>
              <a:latin typeface="+mj-lt"/>
              <a:ea typeface="Kaiti SC Black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聖餐襄禮</a:t>
            </a:r>
            <a:r>
              <a:rPr lang="nb-NO" altLang="zh-TW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: </a:t>
            </a:r>
            <a:r>
              <a:rPr lang="zh-CN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陳牧師</a:t>
            </a:r>
            <a:r>
              <a:rPr lang="zh-TW" altLang="en-US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、</a:t>
            </a:r>
            <a:r>
              <a:rPr lang="zh-CN" altLang="nb-NO" sz="2000" b="1" dirty="0">
                <a:solidFill>
                  <a:srgbClr val="075988"/>
                </a:solidFill>
                <a:latin typeface="+mj-lt"/>
                <a:ea typeface="Kaiti SC Black" panose="02010600040101010101" pitchFamily="2" charset="-122"/>
              </a:rPr>
              <a:t>吴东</a:t>
            </a:r>
            <a:endParaRPr lang="nb-NO" altLang="zh-CN" sz="2000" b="1" dirty="0">
              <a:solidFill>
                <a:srgbClr val="075988"/>
              </a:solidFill>
              <a:latin typeface="+mj-lt"/>
              <a:ea typeface="Kaiti SC Black" panose="02010600040101010101" pitchFamily="2" charset="-12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68CA32-327A-9549-BBAB-CF52BE37E78B}"/>
              </a:ext>
            </a:extLst>
          </p:cNvPr>
          <p:cNvSpPr/>
          <p:nvPr/>
        </p:nvSpPr>
        <p:spPr>
          <a:xfrm>
            <a:off x="3147872" y="446752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000" b="1" dirty="0">
                <a:solidFill>
                  <a:schemeClr val="accent5">
                    <a:lumMod val="75000"/>
                  </a:schemeClr>
                </a:solidFill>
                <a:latin typeface="Kaiti SC Black" panose="02010600040101010101" pitchFamily="2" charset="-122"/>
                <a:ea typeface="Kaiti SC Black" panose="02010600040101010101" pitchFamily="2" charset="-122"/>
              </a:rPr>
              <a:t>下週圣餐崇拜事奉同工</a:t>
            </a:r>
            <a:endParaRPr lang="en-NO" sz="3000" b="1" dirty="0">
              <a:solidFill>
                <a:schemeClr val="accent5">
                  <a:lumMod val="75000"/>
                </a:schemeClr>
              </a:solidFill>
              <a:latin typeface="Kaiti SC Black" panose="02010600040101010101" pitchFamily="2" charset="-122"/>
              <a:ea typeface="Kaiti SC Black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956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367454" y="2672862"/>
            <a:ext cx="5693324" cy="285346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为挪威的疫情和感冒、生病、治療和康復的弟兄姊妹禱告，求主看顧醫治。</a:t>
            </a:r>
            <a:endParaRPr lang="nb-NO" altLang="zh-CN" sz="3200" b="1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03685" y="985873"/>
            <a:ext cx="5957093" cy="813521"/>
          </a:xfrm>
        </p:spPr>
        <p:txBody>
          <a:bodyPr>
            <a:normAutofit fontScale="90000"/>
          </a:bodyPr>
          <a:lstStyle/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為萬民代求 </a:t>
            </a:r>
            <a:b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GB" altLang="zh-CN" sz="4400" dirty="0">
                <a:latin typeface="KaiTi" panose="02010609060101010101" pitchFamily="49" charset="-122"/>
                <a:ea typeface="KaiTi" panose="02010609060101010101" pitchFamily="49" charset="-122"/>
              </a:rPr>
              <a:t>Pray for all people</a:t>
            </a:r>
            <a:b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nb-NO" sz="32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433E637-910A-C245-8123-6F79B2537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733" y="5594418"/>
            <a:ext cx="2486891" cy="273844"/>
          </a:xfrm>
        </p:spPr>
        <p:txBody>
          <a:bodyPr/>
          <a:lstStyle/>
          <a:p>
            <a:r>
              <a:rPr lang="zh-TW" altLang="nb-NO" dirty="0">
                <a:solidFill>
                  <a:srgbClr val="075988"/>
                </a:solidFill>
              </a:rPr>
              <a:t>北歐華人基督教會 奧斯陸堂 </a:t>
            </a:r>
          </a:p>
        </p:txBody>
      </p:sp>
    </p:spTree>
    <p:extLst>
      <p:ext uri="{BB962C8B-B14F-4D97-AF65-F5344CB8AC3E}">
        <p14:creationId xmlns:p14="http://schemas.microsoft.com/office/powerpoint/2010/main" val="30661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68971" y="1711492"/>
            <a:ext cx="5564016" cy="422331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nb-NO" altLang="zh-TW" sz="2000" b="1" i="0" u="none" strike="noStrike" dirty="0">
              <a:effectLst/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TW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為決志信主和準備受洗的弟兄姊妹禱告，求主堅固他們的信心。</a:t>
            </a:r>
            <a:endParaRPr lang="nb-NO" altLang="zh-TW" b="1" i="0" u="none" strike="noStrike" dirty="0">
              <a:solidFill>
                <a:schemeClr val="accent1">
                  <a:lumMod val="50000"/>
                </a:schemeClr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为盛婷应邀在未来两周</a:t>
            </a:r>
            <a:r>
              <a:rPr lang="zh-CN" altLang="nb-NO" b="1" dirty="0">
                <a:solidFill>
                  <a:schemeClr val="accent1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帮助</a:t>
            </a:r>
            <a:r>
              <a:rPr lang="nb-NO" altLang="zh-CN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Bergen</a:t>
            </a:r>
            <a:r>
              <a:rPr lang="zh-CN" altLang="nb-NO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团契带领網上查经代祷</a:t>
            </a:r>
            <a:r>
              <a:rPr lang="nb-NO" altLang="zh-CN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endParaRPr lang="zh-CN" altLang="nb-NO" dirty="0">
              <a:solidFill>
                <a:schemeClr val="accent1">
                  <a:lumMod val="50000"/>
                </a:schemeClr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altLang="zh-CN" sz="3300" b="1" dirty="0">
              <a:latin typeface="Kaiti SC Black" panose="02010600040101010101" pitchFamily="2" charset="-122"/>
              <a:ea typeface="Kaiti SC Black" panose="02010600040101010101" pitchFamily="2" charset="-122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57955" y="644191"/>
            <a:ext cx="5564015" cy="813521"/>
          </a:xfrm>
        </p:spPr>
        <p:txBody>
          <a:bodyPr>
            <a:noAutofit/>
          </a:bodyPr>
          <a:lstStyle/>
          <a:p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為神的家代求 </a:t>
            </a:r>
            <a:b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GB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Pray for God's family</a:t>
            </a:r>
            <a:endParaRPr lang="nb-NO" sz="40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433E637-910A-C245-8123-6F79B2537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733" y="5594418"/>
            <a:ext cx="2486891" cy="273844"/>
          </a:xfrm>
        </p:spPr>
        <p:txBody>
          <a:bodyPr/>
          <a:lstStyle/>
          <a:p>
            <a:r>
              <a:rPr lang="zh-TW" altLang="nb-NO" dirty="0">
                <a:solidFill>
                  <a:srgbClr val="075988"/>
                </a:solidFill>
              </a:rPr>
              <a:t>北歐華人基督教會 奧斯陸堂 </a:t>
            </a:r>
          </a:p>
        </p:txBody>
      </p:sp>
    </p:spTree>
    <p:extLst>
      <p:ext uri="{BB962C8B-B14F-4D97-AF65-F5344CB8AC3E}">
        <p14:creationId xmlns:p14="http://schemas.microsoft.com/office/powerpoint/2010/main" val="1210074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2C36778-C6FB-47AA-A9D3-3FE70053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/>
              <a:t>北歐華人基督教會 奧斯陸堂 </a:t>
            </a:r>
            <a:endParaRPr lang="zh-TW" alt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D9189-2C5C-49DF-B34D-CBE3276D4C6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89354" y="1953816"/>
            <a:ext cx="6100895" cy="3173016"/>
          </a:xfrm>
        </p:spPr>
        <p:txBody>
          <a:bodyPr>
            <a:normAutofit/>
          </a:bodyPr>
          <a:lstStyle/>
          <a:p>
            <a:r>
              <a:rPr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為您心中的需要和負擔禱告。</a:t>
            </a:r>
            <a:endParaRPr lang="en-US" altLang="zh-CN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GB" altLang="zh-CN" sz="33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Pray for the needs and burdens in your heart.</a:t>
            </a:r>
            <a:endParaRPr lang="en-GB" sz="33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5CB8EE-1681-4E77-8251-41A84599D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9981" y="959644"/>
            <a:ext cx="3743195" cy="994172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大家同心禱告</a:t>
            </a:r>
            <a:endParaRPr lang="en-GB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3500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B70CD4-7C18-154B-BAD9-78E922939F67}"/>
              </a:ext>
            </a:extLst>
          </p:cNvPr>
          <p:cNvSpPr txBox="1"/>
          <p:nvPr/>
        </p:nvSpPr>
        <p:spPr>
          <a:xfrm>
            <a:off x="2963867" y="1016287"/>
            <a:ext cx="32624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3000" dirty="0"/>
              <a:t>建堂基金情况更新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F6BA31-C9B6-AC42-8141-751EE1DD6753}"/>
              </a:ext>
            </a:extLst>
          </p:cNvPr>
          <p:cNvSpPr txBox="1"/>
          <p:nvPr/>
        </p:nvSpPr>
        <p:spPr>
          <a:xfrm>
            <a:off x="430767" y="1478723"/>
            <a:ext cx="782669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4400" b="0">
                <a:solidFill>
                  <a:srgbClr val="393939"/>
                </a:solidFill>
              </a:defRPr>
            </a:pPr>
            <a:r>
              <a:rPr lang="zh-CN" altLang="en-US" sz="2400" b="1" dirty="0"/>
              <a:t>建堂異象</a:t>
            </a:r>
            <a:endParaRPr lang="en-GB" sz="2400" b="1" dirty="0"/>
          </a:p>
          <a:p>
            <a:pPr marL="647700" lvl="1" indent="-342900">
              <a:buSzPct val="100000"/>
              <a:buFont typeface="Arial" panose="020B0604020202020204" pitchFamily="34" charset="0"/>
              <a:buChar char="•"/>
              <a:defRPr sz="3800" b="0">
                <a:solidFill>
                  <a:srgbClr val="393939"/>
                </a:solidFill>
              </a:defRPr>
            </a:pPr>
            <a:r>
              <a:rPr lang="zh-CN" altLang="en-US" sz="2100" dirty="0"/>
              <a:t>以</a:t>
            </a:r>
            <a:r>
              <a:rPr lang="en-US" altLang="zh-CN" sz="2100" dirty="0"/>
              <a:t>10</a:t>
            </a:r>
            <a:r>
              <a:rPr lang="zh-CN" altLang="en-US" sz="2100" dirty="0"/>
              <a:t>年為建堂預備期</a:t>
            </a:r>
            <a:endParaRPr lang="en-US" altLang="zh-CN" sz="2100" dirty="0"/>
          </a:p>
          <a:p>
            <a:pPr marL="647700" lvl="1" indent="-342900">
              <a:buSzPct val="100000"/>
              <a:buFont typeface="Arial" panose="020B0604020202020204" pitchFamily="34" charset="0"/>
              <a:buChar char="•"/>
              <a:defRPr sz="3800" b="0">
                <a:solidFill>
                  <a:srgbClr val="393939"/>
                </a:solidFill>
              </a:defRPr>
            </a:pPr>
            <a:r>
              <a:rPr lang="zh-CN" altLang="en-US" sz="2100" dirty="0"/>
              <a:t>以購買教會公寓作為建堂開始的基礎第一步</a:t>
            </a:r>
          </a:p>
          <a:p>
            <a:pPr marL="647700" lvl="1" indent="-342900">
              <a:buSzPct val="100000"/>
              <a:buFont typeface="Arial" panose="020B0604020202020204" pitchFamily="34" charset="0"/>
              <a:buChar char="•"/>
              <a:defRPr sz="3800" b="0">
                <a:solidFill>
                  <a:srgbClr val="393939"/>
                </a:solidFill>
              </a:defRPr>
            </a:pPr>
            <a:r>
              <a:rPr lang="zh-CN" altLang="en-US" sz="2100" dirty="0"/>
              <a:t>教會公寓主要用途為提供更多教会活動場地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CB00A6-33ED-8543-B41A-55CDF07CC911}"/>
              </a:ext>
            </a:extLst>
          </p:cNvPr>
          <p:cNvSpPr/>
          <p:nvPr/>
        </p:nvSpPr>
        <p:spPr>
          <a:xfrm>
            <a:off x="430767" y="3028062"/>
            <a:ext cx="8282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4400" b="0">
                <a:solidFill>
                  <a:srgbClr val="393939"/>
                </a:solidFill>
              </a:defRPr>
            </a:pPr>
            <a:r>
              <a:rPr lang="zh-CN" altLang="en-US" sz="2400" b="1" dirty="0"/>
              <a:t>建堂基金募款 </a:t>
            </a:r>
            <a:endParaRPr lang="en-US" altLang="zh-CN" sz="2400" b="1" dirty="0"/>
          </a:p>
          <a:p>
            <a:pPr marL="728663" lvl="1" indent="-385763">
              <a:buFont typeface="Arial" panose="020B0604020202020204" pitchFamily="34" charset="0"/>
              <a:buChar char="•"/>
              <a:defRPr sz="4400" b="0">
                <a:solidFill>
                  <a:srgbClr val="393939"/>
                </a:solidFill>
              </a:defRPr>
            </a:pPr>
            <a:r>
              <a:rPr lang="zh-CN" altLang="en-US" sz="2100" dirty="0"/>
              <a:t>目標：</a:t>
            </a:r>
            <a:r>
              <a:rPr lang="en-US" altLang="zh-CN" sz="2100" dirty="0"/>
              <a:t>2022</a:t>
            </a:r>
            <a:r>
              <a:rPr lang="zh-CN" altLang="en-US" sz="2100" dirty="0"/>
              <a:t>年</a:t>
            </a:r>
            <a:r>
              <a:rPr lang="en-US" altLang="zh-CN" sz="2100" dirty="0"/>
              <a:t>2</a:t>
            </a:r>
            <a:r>
              <a:rPr lang="zh-CN" altLang="en-US" sz="2100" dirty="0"/>
              <a:t>月</a:t>
            </a:r>
            <a:r>
              <a:rPr lang="en-US" altLang="zh-CN" sz="2100" dirty="0"/>
              <a:t>1</a:t>
            </a:r>
            <a:r>
              <a:rPr lang="zh-CN" altLang="en-US" sz="2100" dirty="0"/>
              <a:t>日前期望建堂基金募款至</a:t>
            </a:r>
            <a:r>
              <a:rPr lang="en-US" altLang="zh-CN" sz="2100" b="1" i="1" dirty="0"/>
              <a:t>5</a:t>
            </a:r>
            <a:r>
              <a:rPr lang="zh-CN" altLang="en-US" sz="2100" b="1" i="1" dirty="0"/>
              <a:t> </a:t>
            </a:r>
            <a:r>
              <a:rPr lang="en-US" altLang="zh-CN" sz="2100" b="1" i="1" dirty="0"/>
              <a:t>000</a:t>
            </a:r>
            <a:r>
              <a:rPr lang="zh-CN" altLang="en-US" sz="2100" b="1" i="1" dirty="0"/>
              <a:t> </a:t>
            </a:r>
            <a:r>
              <a:rPr lang="en-US" altLang="zh-CN" sz="2100" b="1" i="1" dirty="0"/>
              <a:t>000</a:t>
            </a:r>
            <a:r>
              <a:rPr lang="zh-CN" altLang="en-US" sz="2100" b="1" i="1" dirty="0"/>
              <a:t> </a:t>
            </a:r>
            <a:r>
              <a:rPr lang="zh-CN" altLang="en-US" sz="2100" dirty="0"/>
              <a:t>挪威克朗</a:t>
            </a:r>
            <a:endParaRPr lang="en-US" altLang="zh-CN" sz="2100" dirty="0"/>
          </a:p>
          <a:p>
            <a:pPr marL="728663" lvl="1" indent="-385763">
              <a:buFont typeface="Arial" panose="020B0604020202020204" pitchFamily="34" charset="0"/>
              <a:buChar char="•"/>
              <a:defRPr sz="4400" b="0">
                <a:solidFill>
                  <a:srgbClr val="393939"/>
                </a:solidFill>
              </a:defRPr>
            </a:pPr>
            <a:r>
              <a:rPr lang="zh-CN" altLang="en-US" sz="2100" dirty="0"/>
              <a:t>建堂基金結存總額於</a:t>
            </a:r>
            <a:r>
              <a:rPr lang="en-US" altLang="zh-CN" sz="2100" dirty="0"/>
              <a:t>2021</a:t>
            </a:r>
            <a:r>
              <a:rPr lang="zh-CN" altLang="en-US" sz="2100" dirty="0"/>
              <a:t>年</a:t>
            </a:r>
            <a:r>
              <a:rPr lang="en-US" altLang="zh-CN" sz="2100" dirty="0"/>
              <a:t>10</a:t>
            </a:r>
            <a:r>
              <a:rPr lang="zh-CN" altLang="en-US" sz="2100" dirty="0"/>
              <a:t>月</a:t>
            </a:r>
            <a:r>
              <a:rPr lang="en-US" altLang="zh-CN" sz="2100" dirty="0"/>
              <a:t>10</a:t>
            </a:r>
            <a:r>
              <a:rPr lang="zh-CN" altLang="en-US" sz="2100" dirty="0"/>
              <a:t>日为：</a:t>
            </a:r>
            <a:r>
              <a:rPr lang="en-GB" sz="2100" b="1" i="1" dirty="0"/>
              <a:t>2 276 831</a:t>
            </a:r>
            <a:r>
              <a:rPr lang="zh-TW" altLang="en-US" sz="2100" b="1" i="1" dirty="0"/>
              <a:t> </a:t>
            </a:r>
            <a:r>
              <a:rPr lang="zh-CN" altLang="en-US" sz="2100" dirty="0"/>
              <a:t>挪威克朗</a:t>
            </a:r>
            <a:endParaRPr lang="en-US" altLang="zh-CN" sz="2100" dirty="0"/>
          </a:p>
          <a:p>
            <a:pPr marL="728663" lvl="1" indent="-385763">
              <a:buFont typeface="Arial" panose="020B0604020202020204" pitchFamily="34" charset="0"/>
              <a:buChar char="•"/>
              <a:defRPr sz="4400" b="0">
                <a:solidFill>
                  <a:srgbClr val="393939"/>
                </a:solidFill>
              </a:defRPr>
            </a:pPr>
            <a:r>
              <a:rPr lang="zh-CN" altLang="en-NO" sz="2100" dirty="0"/>
              <a:t>建堂</a:t>
            </a:r>
            <a:r>
              <a:rPr lang="zh-CN" altLang="en-US" sz="2100" dirty="0"/>
              <a:t>基金結存總額</a:t>
            </a:r>
            <a:r>
              <a:rPr lang="en-US" altLang="zh-TW" sz="2100" dirty="0"/>
              <a:t>2021</a:t>
            </a:r>
            <a:r>
              <a:rPr lang="zh-TW" altLang="en-US" sz="2100" dirty="0"/>
              <a:t>年</a:t>
            </a:r>
            <a:r>
              <a:rPr lang="en-NO" sz="2100" dirty="0"/>
              <a:t>止</a:t>
            </a:r>
            <a:r>
              <a:rPr lang="en-US" altLang="zh-CN" sz="2100" dirty="0"/>
              <a:t>11</a:t>
            </a:r>
            <a:r>
              <a:rPr lang="zh-CN" altLang="en-US" sz="2100" dirty="0"/>
              <a:t>月</a:t>
            </a:r>
            <a:r>
              <a:rPr lang="en-US" altLang="zh-CN" sz="2100" dirty="0"/>
              <a:t>25</a:t>
            </a:r>
            <a:r>
              <a:rPr lang="zh-CN" altLang="en-US" sz="2100" dirty="0"/>
              <a:t>日為</a:t>
            </a:r>
            <a:r>
              <a:rPr lang="zh-TW" altLang="en-US" sz="2100" dirty="0"/>
              <a:t> </a:t>
            </a:r>
            <a:r>
              <a:rPr lang="en-US" altLang="zh-CN" sz="2100" b="1" i="1" dirty="0">
                <a:solidFill>
                  <a:srgbClr val="FF0000"/>
                </a:solidFill>
              </a:rPr>
              <a:t>2</a:t>
            </a:r>
            <a:r>
              <a:rPr lang="zh-TW" altLang="en-US" sz="2100" b="1" i="1" dirty="0">
                <a:solidFill>
                  <a:srgbClr val="FF0000"/>
                </a:solidFill>
              </a:rPr>
              <a:t> </a:t>
            </a:r>
            <a:r>
              <a:rPr lang="en-US" altLang="zh-CN" sz="2100" b="1" i="1" dirty="0">
                <a:solidFill>
                  <a:srgbClr val="FF0000"/>
                </a:solidFill>
              </a:rPr>
              <a:t>326</a:t>
            </a:r>
            <a:r>
              <a:rPr lang="zh-TW" altLang="en-US" sz="2100" b="1" i="1" dirty="0">
                <a:solidFill>
                  <a:srgbClr val="FF0000"/>
                </a:solidFill>
              </a:rPr>
              <a:t> </a:t>
            </a:r>
            <a:r>
              <a:rPr lang="en-US" altLang="zh-CN" sz="2100" b="1" i="1" dirty="0">
                <a:solidFill>
                  <a:srgbClr val="FF0000"/>
                </a:solidFill>
              </a:rPr>
              <a:t>813</a:t>
            </a:r>
            <a:r>
              <a:rPr lang="zh-TW" altLang="en-US" sz="2100" b="1" i="1" dirty="0">
                <a:solidFill>
                  <a:srgbClr val="FF0000"/>
                </a:solidFill>
              </a:rPr>
              <a:t> </a:t>
            </a:r>
            <a:r>
              <a:rPr lang="zh-CN" altLang="en-US" sz="2100" dirty="0"/>
              <a:t>挪威克朗</a:t>
            </a:r>
            <a:endParaRPr lang="en-US" altLang="zh-CN" sz="2100" dirty="0"/>
          </a:p>
          <a:p>
            <a:pPr marL="728663" lvl="1" indent="-385763">
              <a:buFont typeface="Arial" panose="020B0604020202020204" pitchFamily="34" charset="0"/>
              <a:buChar char="•"/>
              <a:defRPr sz="4400" b="0">
                <a:solidFill>
                  <a:srgbClr val="393939"/>
                </a:solidFill>
              </a:defRPr>
            </a:pPr>
            <a:r>
              <a:rPr lang="zh-CN" altLang="en-US" sz="2100" dirty="0"/>
              <a:t>與募款目標金額相差</a:t>
            </a:r>
            <a:r>
              <a:rPr lang="zh-TW" altLang="en-US" sz="2100" dirty="0"/>
              <a:t> </a:t>
            </a:r>
            <a:r>
              <a:rPr lang="en-US" altLang="zh-TW" sz="2100" b="1" i="1" dirty="0">
                <a:solidFill>
                  <a:srgbClr val="FF0000"/>
                </a:solidFill>
              </a:rPr>
              <a:t>2</a:t>
            </a:r>
            <a:r>
              <a:rPr lang="zh-TW" altLang="en-US" sz="2100" b="1" i="1" dirty="0">
                <a:solidFill>
                  <a:srgbClr val="FF0000"/>
                </a:solidFill>
              </a:rPr>
              <a:t> </a:t>
            </a:r>
            <a:r>
              <a:rPr lang="en-US" altLang="zh-TW" sz="2100" b="1" i="1" dirty="0">
                <a:solidFill>
                  <a:srgbClr val="FF0000"/>
                </a:solidFill>
              </a:rPr>
              <a:t>673</a:t>
            </a:r>
            <a:r>
              <a:rPr lang="zh-TW" altLang="en-US" sz="2100" b="1" i="1" dirty="0">
                <a:solidFill>
                  <a:srgbClr val="FF0000"/>
                </a:solidFill>
              </a:rPr>
              <a:t> </a:t>
            </a:r>
            <a:r>
              <a:rPr lang="en-US" altLang="zh-TW" sz="2100" b="1" i="1" dirty="0">
                <a:solidFill>
                  <a:srgbClr val="FF0000"/>
                </a:solidFill>
              </a:rPr>
              <a:t>187</a:t>
            </a:r>
            <a:r>
              <a:rPr lang="zh-TW" altLang="en-US" sz="2100" b="1" i="1" dirty="0">
                <a:solidFill>
                  <a:srgbClr val="FF0000"/>
                </a:solidFill>
              </a:rPr>
              <a:t> </a:t>
            </a:r>
            <a:r>
              <a:rPr lang="zh-CN" altLang="en-US" sz="2100" dirty="0"/>
              <a:t>挪威克朗</a:t>
            </a:r>
            <a:endParaRPr lang="en-US" altLang="zh-CN" sz="2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0949E1-B4CE-4343-B4AB-1BF01BE9E7AF}"/>
              </a:ext>
            </a:extLst>
          </p:cNvPr>
          <p:cNvSpPr/>
          <p:nvPr/>
        </p:nvSpPr>
        <p:spPr>
          <a:xfrm>
            <a:off x="430767" y="4900567"/>
            <a:ext cx="798957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000000"/>
                </a:solidFill>
              </a:rPr>
              <a:t>建堂奉獻戶口</a:t>
            </a:r>
            <a:endParaRPr lang="nb-NO" altLang="zh-CN" sz="2400" b="1" dirty="0">
              <a:solidFill>
                <a:srgbClr val="000000"/>
              </a:solidFill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altLang="zh-CN" sz="2100" dirty="0">
                <a:solidFill>
                  <a:srgbClr val="000000"/>
                </a:solidFill>
              </a:rPr>
              <a:t>30001807788</a:t>
            </a:r>
            <a:r>
              <a:rPr lang="nb-NO" altLang="zh-CN" sz="2100" dirty="0">
                <a:solidFill>
                  <a:srgbClr val="000000"/>
                </a:solidFill>
              </a:rPr>
              <a:t>,</a:t>
            </a:r>
            <a:r>
              <a:rPr lang="en-US" altLang="zh-CN" sz="2100" dirty="0">
                <a:solidFill>
                  <a:srgbClr val="000000"/>
                </a:solidFill>
              </a:rPr>
              <a:t> </a:t>
            </a:r>
            <a:r>
              <a:rPr lang="en-GB" sz="2100" dirty="0">
                <a:solidFill>
                  <a:srgbClr val="000000"/>
                </a:solidFill>
              </a:rPr>
              <a:t>Nordic Chinese Christian Church in Oslo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425373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214" y="1981823"/>
            <a:ext cx="4901243" cy="1257191"/>
          </a:xfrm>
        </p:spPr>
        <p:txBody>
          <a:bodyPr>
            <a:normAutofit/>
          </a:bodyPr>
          <a:lstStyle/>
          <a:p>
            <a:r>
              <a:rPr lang="zh-TW" altLang="nb-NO" b="1" dirty="0">
                <a:latin typeface="KaiTi" panose="02010609060101010101" pitchFamily="49" charset="-122"/>
                <a:ea typeface="KaiTi" panose="02010609060101010101" pitchFamily="49" charset="-122"/>
              </a:rPr>
              <a:t>歡迎及家事分享</a:t>
            </a:r>
            <a:endParaRPr lang="nb-NO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4441" y="3352396"/>
            <a:ext cx="3738788" cy="121956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b-N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Welcome</a:t>
            </a:r>
            <a:r>
              <a:rPr lang="nb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</a:t>
            </a:r>
            <a:r>
              <a:rPr lang="nb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90390" y="5557347"/>
            <a:ext cx="2486891" cy="273844"/>
          </a:xfrm>
        </p:spPr>
        <p:txBody>
          <a:bodyPr/>
          <a:lstStyle/>
          <a:p>
            <a:r>
              <a:rPr lang="zh-TW" altLang="nb-NO" b="0" spc="0" dirty="0">
                <a:ln>
                  <a:noFill/>
                </a:ln>
                <a:solidFill>
                  <a:srgbClr val="075988"/>
                </a:solidFill>
                <a:effectLst/>
              </a:rPr>
              <a:t>北歐華人基督教會 奧斯陸堂 </a:t>
            </a:r>
          </a:p>
        </p:txBody>
      </p:sp>
    </p:spTree>
    <p:extLst>
      <p:ext uri="{BB962C8B-B14F-4D97-AF65-F5344CB8AC3E}">
        <p14:creationId xmlns:p14="http://schemas.microsoft.com/office/powerpoint/2010/main" val="3058864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907624" y="1490865"/>
            <a:ext cx="6075128" cy="41035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TW" altLang="en-US" sz="3900" dirty="0">
                <a:latin typeface="KaiTi" panose="02010609060101010101" pitchFamily="49" charset="-122"/>
                <a:ea typeface="KaiTi" panose="02010609060101010101" pitchFamily="49" charset="-122"/>
              </a:rPr>
              <a:t>歡迎新老朋友和弟兄姊妹們</a:t>
            </a:r>
            <a:endParaRPr lang="en-US" altLang="zh-TW" sz="39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nb-NO" sz="3225" dirty="0" err="1">
                <a:latin typeface="KaiTi" panose="02010609060101010101" pitchFamily="49" charset="-122"/>
                <a:ea typeface="KaiTi" panose="02010609060101010101" pitchFamily="49" charset="-122"/>
              </a:rPr>
              <a:t>Welcome</a:t>
            </a:r>
            <a:r>
              <a:rPr lang="nb-NO" sz="3225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nb-NO" sz="3225" dirty="0" err="1">
                <a:latin typeface="KaiTi" panose="02010609060101010101" pitchFamily="49" charset="-122"/>
                <a:ea typeface="KaiTi" panose="02010609060101010101" pitchFamily="49" charset="-122"/>
              </a:rPr>
              <a:t>new</a:t>
            </a:r>
            <a:r>
              <a:rPr lang="nb-NO" sz="3225" dirty="0">
                <a:latin typeface="KaiTi" panose="02010609060101010101" pitchFamily="49" charset="-122"/>
                <a:ea typeface="KaiTi" panose="02010609060101010101" pitchFamily="49" charset="-122"/>
              </a:rPr>
              <a:t> and </a:t>
            </a:r>
            <a:r>
              <a:rPr lang="nb-NO" sz="3225" dirty="0" err="1">
                <a:latin typeface="KaiTi" panose="02010609060101010101" pitchFamily="49" charset="-122"/>
                <a:ea typeface="KaiTi" panose="02010609060101010101" pitchFamily="49" charset="-122"/>
              </a:rPr>
              <a:t>old</a:t>
            </a:r>
            <a:r>
              <a:rPr lang="nb-NO" sz="3225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nb-NO" sz="3225" dirty="0" err="1">
                <a:latin typeface="KaiTi" panose="02010609060101010101" pitchFamily="49" charset="-122"/>
                <a:ea typeface="KaiTi" panose="02010609060101010101" pitchFamily="49" charset="-122"/>
              </a:rPr>
              <a:t>friends</a:t>
            </a:r>
            <a:r>
              <a:rPr lang="nb-NO" sz="3225" dirty="0">
                <a:latin typeface="KaiTi" panose="02010609060101010101" pitchFamily="49" charset="-122"/>
                <a:ea typeface="KaiTi" panose="02010609060101010101" pitchFamily="49" charset="-122"/>
              </a:rPr>
              <a:t> and </a:t>
            </a:r>
            <a:r>
              <a:rPr lang="nb-NO" sz="3225" dirty="0" err="1">
                <a:latin typeface="KaiTi" panose="02010609060101010101" pitchFamily="49" charset="-122"/>
                <a:ea typeface="KaiTi" panose="02010609060101010101" pitchFamily="49" charset="-122"/>
              </a:rPr>
              <a:t>brothers</a:t>
            </a:r>
            <a:r>
              <a:rPr lang="nb-NO" sz="3225" dirty="0">
                <a:latin typeface="KaiTi" panose="02010609060101010101" pitchFamily="49" charset="-122"/>
                <a:ea typeface="KaiTi" panose="02010609060101010101" pitchFamily="49" charset="-122"/>
              </a:rPr>
              <a:t> and </a:t>
            </a:r>
            <a:r>
              <a:rPr lang="nb-NO" sz="3225" dirty="0" err="1">
                <a:latin typeface="KaiTi" panose="02010609060101010101" pitchFamily="49" charset="-122"/>
                <a:ea typeface="KaiTi" panose="02010609060101010101" pitchFamily="49" charset="-122"/>
              </a:rPr>
              <a:t>sisters</a:t>
            </a:r>
            <a:endParaRPr lang="nb-NO" sz="3225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4DD891F-C5A9-224D-9565-2B52AC507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733" y="5594418"/>
            <a:ext cx="2486891" cy="273844"/>
          </a:xfrm>
        </p:spPr>
        <p:txBody>
          <a:bodyPr/>
          <a:lstStyle/>
          <a:p>
            <a:r>
              <a:rPr lang="zh-TW" altLang="nb-NO" dirty="0">
                <a:solidFill>
                  <a:srgbClr val="075988"/>
                </a:solidFill>
              </a:rPr>
              <a:t>北歐華人基督教會 奧斯陸堂 </a:t>
            </a:r>
          </a:p>
        </p:txBody>
      </p:sp>
    </p:spTree>
    <p:extLst>
      <p:ext uri="{BB962C8B-B14F-4D97-AF65-F5344CB8AC3E}">
        <p14:creationId xmlns:p14="http://schemas.microsoft.com/office/powerpoint/2010/main" val="146204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AA0FC8-0940-194A-8F58-6AE274908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/>
              <a:t>北歐華人基督教會 奧斯陸堂 </a:t>
            </a:r>
            <a:endParaRPr lang="zh-TW" alt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0CD13-C767-3745-8F8F-DE184DE0EB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94892" y="685800"/>
            <a:ext cx="5508349" cy="4994708"/>
          </a:xfrm>
        </p:spPr>
        <p:txBody>
          <a:bodyPr>
            <a:noAutofit/>
          </a:bodyPr>
          <a:lstStyle/>
          <a:p>
            <a:r>
              <a:rPr lang="zh-CN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感谢神上周有</a:t>
            </a:r>
            <a:r>
              <a:rPr lang="nb-NO" altLang="zh-CN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80</a:t>
            </a:r>
            <a:r>
              <a:rPr lang="zh-CN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个会友参加了年终会友大会，通过了明年财政预算，分享了建堂情况和</a:t>
            </a:r>
            <a:r>
              <a:rPr lang="nb-NO" altLang="zh-CN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2022</a:t>
            </a:r>
            <a:r>
              <a:rPr lang="zh-CN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年教会异象方向。教会将于明年</a:t>
            </a:r>
            <a:r>
              <a:rPr lang="nb-NO" altLang="zh-CN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月开始搬迁，</a:t>
            </a:r>
            <a:r>
              <a:rPr lang="nb-NO" altLang="zh-CN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r>
              <a:rPr lang="nb-NO" altLang="zh-CN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日正式交房。</a:t>
            </a:r>
            <a:endParaRPr lang="en-NO" sz="3200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9644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AA0FC8-0940-194A-8F58-6AE274908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/>
              <a:t>北歐華人基督教會 奧斯陸堂 </a:t>
            </a:r>
            <a:endParaRPr lang="zh-TW" alt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0CD13-C767-3745-8F8F-DE184DE0EB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28950" y="1170850"/>
            <a:ext cx="5479041" cy="4230688"/>
          </a:xfrm>
        </p:spPr>
        <p:txBody>
          <a:bodyPr>
            <a:noAutofit/>
          </a:bodyPr>
          <a:lstStyle/>
          <a:p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建堂小組將于</a:t>
            </a:r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r>
              <a:rPr lang="nb-NO" altLang="zh-TW" sz="3200" b="1" dirty="0">
                <a:solidFill>
                  <a:schemeClr val="accent1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日崇拜后在</a:t>
            </a:r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ALIVE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r>
              <a:rPr lang="nb-NO" altLang="zh-TW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nb-NO" sz="32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日在三樓華語堂舉行特別分享會，請弟兄姊妹留時間參加分享討論。</a:t>
            </a:r>
            <a:endParaRPr lang="en-NO" sz="3200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6201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ccc Oslo PPT Template 2020" id="{0E0BB129-2361-46D1-9E5F-927E8D9E9353}" vid="{4C911098-E309-416F-BBDB-7F684B9CDD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Nccc Oslo PPT Template 2020 (update)</Template>
  <TotalTime>5976</TotalTime>
  <Words>995</Words>
  <Application>Microsoft Office PowerPoint</Application>
  <PresentationFormat>全屏显示(4:3)</PresentationFormat>
  <Paragraphs>64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9" baseType="lpstr">
      <vt:lpstr>KaiTi</vt:lpstr>
      <vt:lpstr>Kaiti SC Black</vt:lpstr>
      <vt:lpstr>楷体</vt:lpstr>
      <vt:lpstr>Microsoft YaHei</vt:lpstr>
      <vt:lpstr>Arial</vt:lpstr>
      <vt:lpstr>Arial Narrow</vt:lpstr>
      <vt:lpstr>Calibri</vt:lpstr>
      <vt:lpstr>Calibri Light</vt:lpstr>
      <vt:lpstr>Candara</vt:lpstr>
      <vt:lpstr>Times New Roman</vt:lpstr>
      <vt:lpstr>Wingdings</vt:lpstr>
      <vt:lpstr>Office Theme</vt:lpstr>
      <vt:lpstr>感恩 Thanksgiving</vt:lpstr>
      <vt:lpstr>為萬民代求  Pray for all people </vt:lpstr>
      <vt:lpstr>為神的家代求  Pray for God's family</vt:lpstr>
      <vt:lpstr>大家同心禱告</vt:lpstr>
      <vt:lpstr>PowerPoint 演示文稿</vt:lpstr>
      <vt:lpstr>歡迎及家事分享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SopraSteria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 日 崇 拜  Gudstjeneste</dc:title>
  <dc:creator>WU Dan</dc:creator>
  <cp:lastModifiedBy>Administrator</cp:lastModifiedBy>
  <cp:revision>457</cp:revision>
  <dcterms:created xsi:type="dcterms:W3CDTF">2020-05-01T09:16:09Z</dcterms:created>
  <dcterms:modified xsi:type="dcterms:W3CDTF">2021-11-28T21:03:09Z</dcterms:modified>
</cp:coreProperties>
</file>